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Economica"/>
      <p:regular r:id="rId19"/>
      <p:bold r:id="rId20"/>
      <p:italic r:id="rId21"/>
      <p:boldItalic r:id="rId22"/>
    </p:embeddedFont>
    <p:embeddedFont>
      <p:font typeface="Open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Economica-bold.fntdata"/><Relationship Id="rId22" Type="http://schemas.openxmlformats.org/officeDocument/2006/relationships/font" Target="fonts/Economica-boldItalic.fntdata"/><Relationship Id="rId21" Type="http://schemas.openxmlformats.org/officeDocument/2006/relationships/font" Target="fonts/Economica-italic.fntdata"/><Relationship Id="rId24" Type="http://schemas.openxmlformats.org/officeDocument/2006/relationships/font" Target="fonts/OpenSans-bold.fntdata"/><Relationship Id="rId23" Type="http://schemas.openxmlformats.org/officeDocument/2006/relationships/font" Target="fonts/OpenSans-regular.fntdata"/><Relationship Id="rId1" Type="http://schemas.openxmlformats.org/officeDocument/2006/relationships/theme" Target="theme/theme.xml"/><Relationship Id="rId2" Type="http://schemas.openxmlformats.org/officeDocument/2006/relationships/presProps" Target="presProps.xml"/><Relationship Id="rId3" Type="http://schemas.openxmlformats.org/officeDocument/2006/relationships/slideMaster" Target="slideMasters/slideMaster.xml"/><Relationship Id="rId4" Type="http://schemas.openxmlformats.org/officeDocument/2006/relationships/notesMaster" Target="notesMasters/notesMaster.xml"/><Relationship Id="rId9" Type="http://schemas.openxmlformats.org/officeDocument/2006/relationships/slide" Target="slides/slide4.xml"/><Relationship Id="rId26" Type="http://schemas.openxmlformats.org/officeDocument/2006/relationships/font" Target="fonts/OpenSans-boldItalic.fntdata"/><Relationship Id="rId25" Type="http://schemas.openxmlformats.org/officeDocument/2006/relationships/font" Target="fonts/OpenSans-italic.fntdata"/><Relationship Id="rId5" Type="http://schemas.openxmlformats.org/officeDocument/2006/relationships/slide" Target="slides/slide.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Economica-regular.fntdata"/><Relationship Id="rId18" Type="http://schemas.openxmlformats.org/officeDocument/2006/relationships/slide" Target="slides/slide13.xml"/></Relationships>
</file>

<file path=ppt/media/image00.png>
</file>

<file path=ppt/media/image01.jpg>
</file>

<file path=ppt/media/image02.png>
</file>

<file path=ppt/media/image03.jpg>
</file>

<file path=ppt/media/image04.jpg>
</file>

<file path=ppt/media/image05.jpg>
</file>

<file path=ppt/media/image06.jpg>
</file>

<file path=ppt/media/image07.png>
</file>

<file path=ppt/media/image08.png>
</file>

<file path=ppt/media/image09.png>
</file>

<file path=ppt/media/image10.png>
</file>

<file path=ppt/media/image11.png>
</file>

<file path=ppt/media/image12.png>
</file>

<file path=ppt/media/image13.png>
</file>

<file path=ppt/media/image14.png>
</file>

<file path=ppt/media/image15.png>
</file>

<file path=ppt/media/image16.jpg>
</file>

<file path=ppt/notesMasters/_rels/notesMaster.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xml"/><Relationship Id="rId2" Type="http://schemas.openxmlformats.org/officeDocument/2006/relationships/hyperlink" Target="www.totalwine.com" TargetMode="External"/><Relationship Id="rId3" Type="http://schemas.openxmlformats.org/officeDocument/2006/relationships/hyperlink" Target="https://en.wikipedia.org/wiki/Total_Wine_%26_More"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xml"/><Relationship Id="rId2" Type="http://schemas.openxmlformats.org/officeDocument/2006/relationships/hyperlink" Target="www.bevmo.com" TargetMode="External"/><Relationship Id="rId3" Type="http://schemas.openxmlformats.org/officeDocument/2006/relationships/hyperlink" Target="https://en.wikipedia.org/wiki/BevMo"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xml"/><Relationship Id="rId2" Type="http://schemas.openxmlformats.org/officeDocument/2006/relationships/hyperlink" Target="https://en.wikipedia.org/wiki/Total_Wine_%26_More" TargetMode="External"/><Relationship Id="rId3" Type="http://schemas.openxmlformats.org/officeDocument/2006/relationships/hyperlink" Target="https://en.wikipedia.org/wiki/BevMo"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xml"/><Relationship Id="rId2" Type="http://schemas.openxmlformats.org/officeDocument/2006/relationships/hyperlink" Target="https://en.wikipedia.org/wiki/Total_Wine_%26_More" TargetMode="External"/><Relationship Id="rId3" Type="http://schemas.openxmlformats.org/officeDocument/2006/relationships/hyperlink" Target="https://en.wikipedia.org/wiki/BevMo"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xml"/></Relationships>
</file>

<file path=ppt/notesSlides/notesSlide.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lr>
                <a:srgbClr val="FF0000"/>
              </a:buClr>
              <a:buChar char="●"/>
            </a:pPr>
            <a:r>
              <a:rPr lang="en" sz="1400">
                <a:solidFill>
                  <a:srgbClr val="FF0000"/>
                </a:solidFill>
                <a:highlight>
                  <a:srgbClr val="FFFFFF"/>
                </a:highlight>
              </a:rPr>
              <a:t>General Idea</a:t>
            </a:r>
          </a:p>
          <a:p>
            <a:pPr indent="-228600" lvl="0" marL="457200" rtl="0">
              <a:spcBef>
                <a:spcPts val="0"/>
              </a:spcBef>
              <a:buClr>
                <a:srgbClr val="FF0000"/>
              </a:buClr>
              <a:buChar char="●"/>
            </a:pPr>
            <a:r>
              <a:rPr lang="en" sz="1400">
                <a:solidFill>
                  <a:srgbClr val="FF0000"/>
                </a:solidFill>
                <a:highlight>
                  <a:srgbClr val="FFFFFF"/>
                </a:highlight>
              </a:rPr>
              <a:t>Market</a:t>
            </a:r>
          </a:p>
          <a:p>
            <a:pPr indent="-228600" lvl="0" marL="457200" rtl="0">
              <a:spcBef>
                <a:spcPts val="0"/>
              </a:spcBef>
              <a:buClr>
                <a:srgbClr val="FF0000"/>
              </a:buClr>
              <a:buChar char="●"/>
            </a:pPr>
            <a:r>
              <a:rPr lang="en" sz="1400">
                <a:solidFill>
                  <a:srgbClr val="FF0000"/>
                </a:solidFill>
                <a:highlight>
                  <a:srgbClr val="FFFFFF"/>
                </a:highlight>
              </a:rPr>
              <a:t>Analysis of Competitors</a:t>
            </a:r>
          </a:p>
          <a:p>
            <a:pPr indent="-228600" lvl="0" marL="457200" rtl="0">
              <a:spcBef>
                <a:spcPts val="0"/>
              </a:spcBef>
              <a:buClr>
                <a:srgbClr val="FF0000"/>
              </a:buClr>
              <a:buChar char="●"/>
            </a:pPr>
            <a:r>
              <a:rPr lang="en" sz="1400">
                <a:solidFill>
                  <a:srgbClr val="FF0000"/>
                </a:solidFill>
                <a:highlight>
                  <a:srgbClr val="FFFFFF"/>
                </a:highlight>
              </a:rPr>
              <a:t>Competitive Advantage</a:t>
            </a:r>
          </a:p>
          <a:p>
            <a:pPr indent="-228600" lvl="0" marL="457200" rtl="0">
              <a:spcBef>
                <a:spcPts val="0"/>
              </a:spcBef>
              <a:buClr>
                <a:srgbClr val="FF0000"/>
              </a:buClr>
              <a:buChar char="●"/>
            </a:pPr>
            <a:r>
              <a:rPr lang="en" sz="1400">
                <a:solidFill>
                  <a:srgbClr val="FF0000"/>
                </a:solidFill>
                <a:highlight>
                  <a:srgbClr val="FFFFFF"/>
                </a:highlight>
              </a:rPr>
              <a:t> Risk Analysis &amp; Business Challenges</a:t>
            </a:r>
          </a:p>
          <a:p>
            <a:pPr indent="-228600" lvl="0" marL="457200" rtl="0">
              <a:spcBef>
                <a:spcPts val="0"/>
              </a:spcBef>
              <a:buClr>
                <a:srgbClr val="FF0000"/>
              </a:buClr>
              <a:buChar char="●"/>
            </a:pPr>
            <a:r>
              <a:rPr lang="en" sz="1400">
                <a:solidFill>
                  <a:srgbClr val="FF0000"/>
                </a:solidFill>
                <a:highlight>
                  <a:srgbClr val="FFFFFF"/>
                </a:highlight>
              </a:rPr>
              <a:t>Proposed plan of action</a:t>
            </a:r>
          </a:p>
          <a:p>
            <a:pPr indent="-228600" lvl="0" marL="457200" rtl="0">
              <a:spcBef>
                <a:spcPts val="0"/>
              </a:spcBef>
              <a:buClr>
                <a:srgbClr val="FF0000"/>
              </a:buClr>
              <a:buChar char="●"/>
            </a:pPr>
            <a:r>
              <a:rPr lang="en" sz="1400">
                <a:solidFill>
                  <a:srgbClr val="FF0000"/>
                </a:solidFill>
                <a:highlight>
                  <a:srgbClr val="FFFFFF"/>
                </a:highlight>
              </a:rPr>
              <a:t>Timeline of the Project &amp; Technological Challenges</a:t>
            </a:r>
          </a:p>
        </p:txBody>
      </p:sp>
    </p:spTree>
  </p:cSld>
  <p:clrMapOvr>
    <a:masterClrMapping/>
  </p:clrMapOvr>
</p:note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92100" lvl="0" marL="457200" rtl="0">
              <a:spcBef>
                <a:spcPts val="0"/>
              </a:spcBef>
              <a:buClr>
                <a:schemeClr val="dk1"/>
              </a:buClr>
              <a:buSzPct val="100000"/>
            </a:pPr>
            <a:r>
              <a:rPr lang="en" sz="1000">
                <a:solidFill>
                  <a:schemeClr val="dk1"/>
                </a:solidFill>
              </a:rPr>
              <a:t>Current ways of finding kegs involves manual work: searching online, reading through static lists, and calling locations.</a:t>
            </a:r>
          </a:p>
          <a:p>
            <a:pPr lvl="0" rtl="0">
              <a:spcBef>
                <a:spcPts val="0"/>
              </a:spcBef>
              <a:buClr>
                <a:schemeClr val="dk1"/>
              </a:buClr>
              <a:buSzPct val="110000"/>
              <a:buFont typeface="Arial"/>
              <a:buNone/>
            </a:pPr>
            <a:r>
              <a:rPr lang="en" sz="1000">
                <a:solidFill>
                  <a:schemeClr val="dk1"/>
                </a:solidFill>
              </a:rPr>
              <a:t>Web app will accumulate partner data in one place, enable searches based on user criteria </a:t>
            </a:r>
          </a:p>
          <a:p>
            <a:pPr indent="-292100" lvl="0" marL="457200" rtl="0">
              <a:spcBef>
                <a:spcPts val="0"/>
              </a:spcBef>
              <a:buClr>
                <a:schemeClr val="dk1"/>
              </a:buClr>
              <a:buSzPct val="100000"/>
            </a:pPr>
            <a:r>
              <a:rPr lang="en" sz="1000">
                <a:solidFill>
                  <a:schemeClr val="dk1"/>
                </a:solidFill>
              </a:rPr>
              <a:t>Since we are a startup, we will contact locations about our web application and ask if they want to participate into a free trial. Our goal is that they will see an increase in sales from kegs specifically which will incentivize locations to sign up for a subscription</a:t>
            </a:r>
          </a:p>
          <a:p>
            <a:pPr indent="-292100" lvl="0" marL="457200" rtl="0">
              <a:spcBef>
                <a:spcPts val="0"/>
              </a:spcBef>
              <a:buClr>
                <a:schemeClr val="dk1"/>
              </a:buClr>
              <a:buSzPct val="100000"/>
            </a:pPr>
            <a:r>
              <a:rPr lang="en" sz="1000">
                <a:solidFill>
                  <a:schemeClr val="dk1"/>
                </a:solidFill>
              </a:rPr>
              <a:t>Our Business Model is Business to Consumer (more specifically it is a vertical portal that specializes in kegs), niche market</a:t>
            </a:r>
          </a:p>
          <a:p>
            <a:pPr indent="-292100" lvl="0" marL="457200">
              <a:spcBef>
                <a:spcPts val="0"/>
              </a:spcBef>
              <a:buClr>
                <a:schemeClr val="dk1"/>
              </a:buClr>
              <a:buSzPct val="100000"/>
            </a:pPr>
            <a:r>
              <a:rPr lang="en" sz="1000">
                <a:solidFill>
                  <a:schemeClr val="dk1"/>
                </a:solidFill>
              </a:rPr>
              <a:t>As said previously, our main revenue stream will be liquor store subscriptions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We are targeting both consumers and sellers of beer.</a:t>
            </a:r>
          </a:p>
          <a:p>
            <a:pPr lvl="0" rtl="0">
              <a:spcBef>
                <a:spcPts val="0"/>
              </a:spcBef>
              <a:buNone/>
            </a:pPr>
            <a:r>
              <a:rPr lang="en"/>
              <a:t>Beer makes up 22.8% of the alcoholic beverages market.</a:t>
            </a:r>
          </a:p>
          <a:p>
            <a:pPr lvl="0" rtl="0">
              <a:spcBef>
                <a:spcPts val="0"/>
              </a:spcBef>
              <a:buNone/>
            </a:pPr>
            <a:r>
              <a:rPr lang="en"/>
              <a:t>Since the Great Recession started, per capita income has improved. This indicates that consumers are more willing to spend money on alcohol. </a:t>
            </a:r>
          </a:p>
          <a:p>
            <a:pPr lvl="0" rtl="0">
              <a:spcBef>
                <a:spcPts val="0"/>
              </a:spcBef>
              <a:buNone/>
            </a:pPr>
            <a:r>
              <a:rPr lang="en"/>
              <a:t>Additionally, there has been a decline, among consumers, in health concerns. This is good for the industry, since alcohol is generally attributed to unhealthy lifestyles.</a:t>
            </a:r>
          </a:p>
          <a:p>
            <a:pPr lvl="0" rtl="0">
              <a:spcBef>
                <a:spcPts val="0"/>
              </a:spcBef>
              <a:buClr>
                <a:schemeClr val="dk1"/>
              </a:buClr>
              <a:buSzPct val="100000"/>
              <a:buFont typeface="Arial"/>
              <a:buNone/>
            </a:pPr>
            <a:r>
              <a:rPr lang="en">
                <a:solidFill>
                  <a:schemeClr val="dk1"/>
                </a:solidFill>
              </a:rPr>
              <a:t>From 2010 to 2020, the population of those who are of drinking age is projected to grow at an annual rate of 9.4%.</a:t>
            </a:r>
          </a:p>
          <a:p>
            <a:pPr lvl="0" rtl="0">
              <a:spcBef>
                <a:spcPts val="0"/>
              </a:spcBef>
              <a:buNone/>
            </a:pPr>
            <a:r>
              <a:rPr lang="en" u="sng">
                <a:solidFill>
                  <a:schemeClr val="dk1"/>
                </a:solidFill>
              </a:rPr>
              <a:t>Competition for our target markeis projected to increase as deregulation increases. Supermarkets and non-traditional retailers will be able to sell alcohol.</a:t>
            </a:r>
          </a:p>
          <a:p>
            <a:pPr lvl="0" rtl="0">
              <a:spcBef>
                <a:spcPts val="0"/>
              </a:spcBef>
              <a:buNone/>
            </a:pPr>
            <a:r>
              <a:rPr lang="en" u="sng">
                <a:solidFill>
                  <a:schemeClr val="dk1"/>
                </a:solidFill>
              </a:rPr>
              <a:t>However, concentration in the market will be low. Monopolies are very unlikely to form because of deregulation. </a:t>
            </a:r>
          </a:p>
          <a:p>
            <a:pPr lvl="0" rtl="0">
              <a:spcBef>
                <a:spcPts val="0"/>
              </a:spcBef>
              <a:buNone/>
            </a:pPr>
            <a:r>
              <a:rPr lang="en" u="sng">
                <a:solidFill>
                  <a:schemeClr val="dk1"/>
                </a:solidFill>
              </a:rPr>
              <a:t>States are very unlikely to allow cross border ownership of stores. Instead operators are more likely to concentrate in developing locally and maintaining a strong customer base through ads and marketing.</a:t>
            </a:r>
          </a:p>
          <a:p>
            <a:pPr lvl="0" rtl="0">
              <a:spcBef>
                <a:spcPts val="0"/>
              </a:spcBef>
              <a:buClr>
                <a:schemeClr val="dk1"/>
              </a:buClr>
              <a:buSzPct val="100000"/>
              <a:buFont typeface="Arial"/>
              <a:buNone/>
            </a:pPr>
            <a:r>
              <a:rPr lang="en">
                <a:solidFill>
                  <a:schemeClr val="dk1"/>
                </a:solidFill>
              </a:rPr>
              <a:t>Since most liquor stores are owned independently, they lack a modern online presence.</a:t>
            </a:r>
          </a:p>
          <a:p>
            <a:pPr lvl="0">
              <a:spcBef>
                <a:spcPts val="0"/>
              </a:spcBef>
              <a:buClr>
                <a:schemeClr val="dk1"/>
              </a:buClr>
              <a:buSzPct val="100000"/>
              <a:buFont typeface="Arial"/>
              <a:buNone/>
            </a:pPr>
            <a:r>
              <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The first market we target will be college students.</a:t>
            </a:r>
          </a:p>
          <a:p>
            <a:pPr lvl="0" rtl="0">
              <a:spcBef>
                <a:spcPts val="0"/>
              </a:spcBef>
              <a:buNone/>
            </a:pPr>
            <a:r>
              <a:rPr lang="en"/>
              <a:t>As they have proven to be consistent customers.</a:t>
            </a:r>
          </a:p>
          <a:p>
            <a:pPr lvl="0" rtl="0">
              <a:spcBef>
                <a:spcPts val="0"/>
              </a:spcBef>
              <a:buNone/>
            </a:pPr>
            <a:r>
              <a:rPr lang="en"/>
              <a:t>There is an online industry with different facts, but we are not in this industry because we do not sell our own inventory But to make the point that college aged students are looking online for alcohol I present the following fact: The online alcohol market is about 743.2 million dollars a year, and</a:t>
            </a:r>
          </a:p>
          <a:p>
            <a:pPr lvl="0" rtl="0">
              <a:spcBef>
                <a:spcPts val="0"/>
              </a:spcBef>
              <a:buNone/>
            </a:pPr>
            <a:r>
              <a:t/>
            </a:r>
            <a:endParaRPr/>
          </a:p>
          <a:p>
            <a:pPr lvl="0" rtl="0">
              <a:spcBef>
                <a:spcPts val="0"/>
              </a:spcBef>
              <a:buNone/>
            </a:pPr>
            <a:r>
              <a:rPr lang="en" sz="1000">
                <a:solidFill>
                  <a:schemeClr val="dk1"/>
                </a:solidFill>
              </a:rPr>
              <a:t>Consumers aged 21 to 25 comprise a small proportion of the total drinking population, but this market segment generates a large portion of industry revenue. In 2015, this market segment is expected to account for 27.1% of industry revenue, due to this demographics' significant exposure to technology and digital media. IBISWorld expects that this market is growing rapidly, as consumers in this age demographic are typically low-income earners who are looking to save on liquor through online sales and bulk purchases.</a:t>
            </a:r>
          </a:p>
          <a:p>
            <a:pPr lvl="0" rtl="0">
              <a:spcBef>
                <a:spcPts val="0"/>
              </a:spcBef>
              <a:buNone/>
            </a:pPr>
            <a:r>
              <a:t/>
            </a:r>
            <a:endParaRPr/>
          </a:p>
          <a:p>
            <a:pPr lvl="0" rtl="0">
              <a:spcBef>
                <a:spcPts val="0"/>
              </a:spcBef>
              <a:buNone/>
            </a:pPr>
            <a:r>
              <a:rPr lang="en"/>
              <a:t>We rely on web/app services to get things done.</a:t>
            </a:r>
          </a:p>
          <a:p>
            <a:pPr lvl="0">
              <a:spcBef>
                <a:spcPts val="0"/>
              </a:spcBef>
              <a:buNone/>
            </a:pPr>
            <a:r>
              <a:rPr lang="en"/>
              <a:t>We will create an intuitive service for this age group.</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3" name="Shape 83"/>
        <p:cNvGrpSpPr/>
        <p:nvPr/>
      </p:nvGrpSpPr>
      <p:grpSpPr>
        <a:xfrm>
          <a:off x="0" y="0"/>
          <a:ext cx="0" cy="0"/>
          <a:chOff x="0" y="0"/>
          <a:chExt cx="0" cy="0"/>
        </a:xfrm>
      </p:grpSpPr>
      <p:sp>
        <p:nvSpPr>
          <p:cNvPr id="84" name="Shape 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5" name="Shape 85"/>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2" marL="1828800" rtl="0">
              <a:lnSpc>
                <a:spcPct val="115000"/>
              </a:lnSpc>
              <a:spcBef>
                <a:spcPts val="0"/>
              </a:spcBef>
              <a:buClr>
                <a:schemeClr val="dk1"/>
              </a:buClr>
              <a:buSzPct val="100000"/>
              <a:buFont typeface="Open Sans"/>
              <a:buChar char="●"/>
            </a:pPr>
            <a:r>
              <a:rPr b="1" lang="en" sz="1200">
                <a:solidFill>
                  <a:schemeClr val="dk1"/>
                </a:solidFill>
                <a:latin typeface="Open Sans"/>
                <a:ea typeface="Open Sans"/>
                <a:cs typeface="Open Sans"/>
                <a:sym typeface="Open Sans"/>
              </a:rPr>
              <a:t>TotalWine.com </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Company’s 2014 revenue estimated to be more than $1.5 billion</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113 stores in 16 different states:</a:t>
            </a:r>
          </a:p>
          <a:p>
            <a:pPr indent="-304800" lvl="4" marL="2743200" rtl="0">
              <a:lnSpc>
                <a:spcPct val="115000"/>
              </a:lnSpc>
              <a:spcBef>
                <a:spcPts val="0"/>
              </a:spcBef>
              <a:buClr>
                <a:schemeClr val="dk1"/>
              </a:buClr>
              <a:buSzPct val="109090"/>
              <a:buFont typeface="Open Sans"/>
              <a:buChar char="◆"/>
            </a:pPr>
            <a:r>
              <a:rPr lang="en" sz="1050">
                <a:solidFill>
                  <a:schemeClr val="dk1"/>
                </a:solidFill>
                <a:highlight>
                  <a:srgbClr val="FFFFFF"/>
                </a:highlight>
              </a:rPr>
              <a:t>Arizona</a:t>
            </a:r>
            <a:r>
              <a:rPr lang="en" sz="1050">
                <a:solidFill>
                  <a:srgbClr val="252525"/>
                </a:solidFill>
                <a:highlight>
                  <a:srgbClr val="FFFFFF"/>
                </a:highlight>
              </a:rPr>
              <a:t>, California, Connecticut, Delaware, Florida, Georgia, Maryland, Minnesota, Nevada, New Jersey, New Mexico, North Carolina, South Carolina, Texas, Virginia and Washington</a:t>
            </a:r>
          </a:p>
          <a:p>
            <a:pPr indent="-304800" lvl="3" marL="2286000" rtl="0">
              <a:lnSpc>
                <a:spcPct val="115000"/>
              </a:lnSpc>
              <a:spcBef>
                <a:spcPts val="0"/>
              </a:spcBef>
              <a:buClr>
                <a:srgbClr val="252525"/>
              </a:buClr>
              <a:buSzPct val="100000"/>
              <a:buFont typeface="Open Sans"/>
              <a:buChar char="○"/>
            </a:pPr>
            <a:r>
              <a:rPr lang="en" sz="1200">
                <a:solidFill>
                  <a:srgbClr val="252525"/>
                </a:solidFill>
                <a:highlight>
                  <a:srgbClr val="FFFFFF"/>
                </a:highlight>
                <a:latin typeface="Open Sans"/>
                <a:ea typeface="Open Sans"/>
                <a:cs typeface="Open Sans"/>
                <a:sym typeface="Open Sans"/>
              </a:rPr>
              <a:t>Offers online Keg orders/reservations for in-store pick up at any of their locations</a:t>
            </a:r>
          </a:p>
          <a:p>
            <a:pPr lvl="0" rtl="0">
              <a:lnSpc>
                <a:spcPct val="115000"/>
              </a:lnSpc>
              <a:spcBef>
                <a:spcPts val="0"/>
              </a:spcBef>
              <a:buNone/>
            </a:pPr>
            <a:r>
              <a:t/>
            </a:r>
            <a:endParaRPr sz="1200">
              <a:solidFill>
                <a:srgbClr val="252525"/>
              </a:solidFill>
              <a:highlight>
                <a:srgbClr val="FFFFFF"/>
              </a:highlight>
              <a:latin typeface="Open Sans"/>
              <a:ea typeface="Open Sans"/>
              <a:cs typeface="Open Sans"/>
              <a:sym typeface="Open Sans"/>
            </a:endParaRPr>
          </a:p>
          <a:p>
            <a:pPr lvl="0" rtl="0">
              <a:lnSpc>
                <a:spcPct val="115000"/>
              </a:lnSpc>
              <a:spcBef>
                <a:spcPts val="0"/>
              </a:spcBef>
              <a:buNone/>
            </a:pPr>
            <a:r>
              <a:rPr lang="en" sz="1200">
                <a:solidFill>
                  <a:srgbClr val="252525"/>
                </a:solidFill>
                <a:highlight>
                  <a:srgbClr val="FFFFFF"/>
                </a:highlight>
                <a:latin typeface="Open Sans"/>
                <a:ea typeface="Open Sans"/>
                <a:cs typeface="Open Sans"/>
                <a:sym typeface="Open Sans"/>
              </a:rPr>
              <a:t>Data gathered from sources: </a:t>
            </a:r>
            <a:r>
              <a:rPr lang="en" sz="1200" u="sng">
                <a:solidFill>
                  <a:schemeClr val="hlink"/>
                </a:solidFill>
                <a:highlight>
                  <a:srgbClr val="FFFFFF"/>
                </a:highlight>
                <a:latin typeface="Open Sans"/>
                <a:ea typeface="Open Sans"/>
                <a:cs typeface="Open Sans"/>
                <a:sym typeface="Open Sans"/>
                <a:hlinkClick r:id="rId2"/>
              </a:rPr>
              <a:t>www.totalwine.com</a:t>
            </a:r>
          </a:p>
          <a:p>
            <a:pPr lvl="0" rtl="0">
              <a:lnSpc>
                <a:spcPct val="115000"/>
              </a:lnSpc>
              <a:spcBef>
                <a:spcPts val="0"/>
              </a:spcBef>
              <a:buNone/>
            </a:pPr>
            <a:r>
              <a:rPr lang="en" sz="1200">
                <a:solidFill>
                  <a:srgbClr val="252525"/>
                </a:solidFill>
                <a:highlight>
                  <a:srgbClr val="FFFFFF"/>
                </a:highlight>
                <a:latin typeface="Open Sans"/>
                <a:ea typeface="Open Sans"/>
                <a:cs typeface="Open Sans"/>
                <a:sym typeface="Open Sans"/>
              </a:rPr>
              <a:t>				      </a:t>
            </a:r>
            <a:r>
              <a:rPr lang="en" sz="1200" u="sng">
                <a:solidFill>
                  <a:schemeClr val="hlink"/>
                </a:solidFill>
                <a:highlight>
                  <a:srgbClr val="FFFFFF"/>
                </a:highlight>
                <a:latin typeface="Open Sans"/>
                <a:ea typeface="Open Sans"/>
                <a:cs typeface="Open Sans"/>
                <a:sym typeface="Open Sans"/>
                <a:hlinkClick r:id="rId3"/>
              </a:rPr>
              <a:t>https://en.wikipedia.org/wiki/Total_Wine_%26_More</a:t>
            </a:r>
            <a:r>
              <a:rPr lang="en" sz="1200">
                <a:solidFill>
                  <a:srgbClr val="252525"/>
                </a:solidFill>
                <a:highlight>
                  <a:srgbClr val="FFFFFF"/>
                </a:highlight>
                <a:latin typeface="Open Sans"/>
                <a:ea typeface="Open Sans"/>
                <a:cs typeface="Open Sans"/>
                <a:sym typeface="Open Sans"/>
              </a:rPr>
              <a:t> </a:t>
            </a:r>
          </a:p>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2" marL="1828800" rtl="0">
              <a:lnSpc>
                <a:spcPct val="115000"/>
              </a:lnSpc>
              <a:spcBef>
                <a:spcPts val="0"/>
              </a:spcBef>
              <a:buClr>
                <a:schemeClr val="dk1"/>
              </a:buClr>
              <a:buSzPct val="100000"/>
              <a:buFont typeface="Open Sans"/>
              <a:buChar char="●"/>
            </a:pPr>
            <a:r>
              <a:rPr b="1" lang="en" sz="1200">
                <a:solidFill>
                  <a:schemeClr val="dk1"/>
                </a:solidFill>
                <a:latin typeface="Open Sans"/>
                <a:ea typeface="Open Sans"/>
                <a:cs typeface="Open Sans"/>
                <a:sym typeface="Open Sans"/>
              </a:rPr>
              <a:t>BevMo!.com </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Company’s revenue was estimated to be more than $500 million as of September 2009</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148 stores in 3 different states:</a:t>
            </a:r>
          </a:p>
          <a:p>
            <a:pPr indent="-304800" lvl="4" marL="2743200" rtl="0">
              <a:lnSpc>
                <a:spcPct val="115000"/>
              </a:lnSpc>
              <a:spcBef>
                <a:spcPts val="0"/>
              </a:spcBef>
              <a:buClr>
                <a:schemeClr val="dk1"/>
              </a:buClr>
              <a:buSzPct val="109090"/>
              <a:buFont typeface="Open Sans"/>
              <a:buChar char="◆"/>
            </a:pPr>
            <a:r>
              <a:rPr lang="en" sz="1050">
                <a:solidFill>
                  <a:schemeClr val="dk1"/>
                </a:solidFill>
                <a:highlight>
                  <a:srgbClr val="FFFFFF"/>
                </a:highlight>
              </a:rPr>
              <a:t>Arizona</a:t>
            </a:r>
            <a:r>
              <a:rPr lang="en" sz="1050">
                <a:solidFill>
                  <a:srgbClr val="252525"/>
                </a:solidFill>
                <a:highlight>
                  <a:srgbClr val="FFFFFF"/>
                </a:highlight>
              </a:rPr>
              <a:t>, California, and Washington</a:t>
            </a:r>
          </a:p>
          <a:p>
            <a:pPr indent="-304800" lvl="3" marL="2286000" rtl="0">
              <a:lnSpc>
                <a:spcPct val="115000"/>
              </a:lnSpc>
              <a:spcBef>
                <a:spcPts val="0"/>
              </a:spcBef>
              <a:buClr>
                <a:srgbClr val="252525"/>
              </a:buClr>
              <a:buSzPct val="100000"/>
              <a:buFont typeface="Open Sans"/>
              <a:buChar char="○"/>
            </a:pPr>
            <a:r>
              <a:rPr lang="en" sz="1200">
                <a:solidFill>
                  <a:srgbClr val="252525"/>
                </a:solidFill>
                <a:highlight>
                  <a:srgbClr val="FFFFFF"/>
                </a:highlight>
                <a:latin typeface="Open Sans"/>
                <a:ea typeface="Open Sans"/>
                <a:cs typeface="Open Sans"/>
                <a:sym typeface="Open Sans"/>
              </a:rPr>
              <a:t>Offers online orders/reservations for in-store pick up at any of their locations in the 3 states</a:t>
            </a:r>
          </a:p>
          <a:p>
            <a:pPr indent="-304800" lvl="3" marL="2286000" rtl="0">
              <a:lnSpc>
                <a:spcPct val="115000"/>
              </a:lnSpc>
              <a:spcBef>
                <a:spcPts val="0"/>
              </a:spcBef>
              <a:buClr>
                <a:srgbClr val="252525"/>
              </a:buClr>
              <a:buSzPct val="100000"/>
              <a:buFont typeface="Open Sans"/>
              <a:buChar char="○"/>
            </a:pPr>
            <a:r>
              <a:rPr lang="en" sz="1200">
                <a:solidFill>
                  <a:srgbClr val="252525"/>
                </a:solidFill>
                <a:highlight>
                  <a:srgbClr val="FFFFFF"/>
                </a:highlight>
                <a:latin typeface="Open Sans"/>
                <a:ea typeface="Open Sans"/>
                <a:cs typeface="Open Sans"/>
                <a:sym typeface="Open Sans"/>
              </a:rPr>
              <a:t>Also offers shipping of kegs within the 3 states</a:t>
            </a:r>
          </a:p>
          <a:p>
            <a:pPr lvl="0" rtl="0">
              <a:lnSpc>
                <a:spcPct val="115000"/>
              </a:lnSpc>
              <a:spcBef>
                <a:spcPts val="0"/>
              </a:spcBef>
              <a:buNone/>
            </a:pPr>
            <a:r>
              <a:t/>
            </a:r>
            <a:endParaRPr sz="1200">
              <a:solidFill>
                <a:srgbClr val="252525"/>
              </a:solidFill>
              <a:highlight>
                <a:srgbClr val="FFFFFF"/>
              </a:highlight>
              <a:latin typeface="Open Sans"/>
              <a:ea typeface="Open Sans"/>
              <a:cs typeface="Open Sans"/>
              <a:sym typeface="Open Sans"/>
            </a:endParaRPr>
          </a:p>
          <a:p>
            <a:pPr lvl="0" rtl="0">
              <a:lnSpc>
                <a:spcPct val="115000"/>
              </a:lnSpc>
              <a:spcBef>
                <a:spcPts val="0"/>
              </a:spcBef>
              <a:buClr>
                <a:schemeClr val="dk1"/>
              </a:buClr>
              <a:buSzPct val="91666"/>
              <a:buFont typeface="Arial"/>
              <a:buNone/>
            </a:pPr>
            <a:r>
              <a:rPr lang="en" sz="1200">
                <a:solidFill>
                  <a:srgbClr val="252525"/>
                </a:solidFill>
                <a:highlight>
                  <a:srgbClr val="FFFFFF"/>
                </a:highlight>
                <a:latin typeface="Open Sans"/>
                <a:ea typeface="Open Sans"/>
                <a:cs typeface="Open Sans"/>
                <a:sym typeface="Open Sans"/>
              </a:rPr>
              <a:t>Data gathered from sources: </a:t>
            </a:r>
            <a:r>
              <a:rPr lang="en" sz="1200" u="sng">
                <a:solidFill>
                  <a:schemeClr val="hlink"/>
                </a:solidFill>
                <a:highlight>
                  <a:srgbClr val="FFFFFF"/>
                </a:highlight>
                <a:latin typeface="Open Sans"/>
                <a:ea typeface="Open Sans"/>
                <a:cs typeface="Open Sans"/>
                <a:sym typeface="Open Sans"/>
                <a:hlinkClick r:id="rId2"/>
              </a:rPr>
              <a:t>www.bevmo.com</a:t>
            </a:r>
            <a:r>
              <a:rPr lang="en" sz="1200">
                <a:solidFill>
                  <a:srgbClr val="252525"/>
                </a:solidFill>
                <a:highlight>
                  <a:srgbClr val="FFFFFF"/>
                </a:highlight>
                <a:latin typeface="Open Sans"/>
                <a:ea typeface="Open Sans"/>
                <a:cs typeface="Open Sans"/>
                <a:sym typeface="Open Sans"/>
              </a:rPr>
              <a:t> </a:t>
            </a:r>
          </a:p>
          <a:p>
            <a:pPr lvl="0" rtl="0">
              <a:lnSpc>
                <a:spcPct val="115000"/>
              </a:lnSpc>
              <a:spcBef>
                <a:spcPts val="0"/>
              </a:spcBef>
              <a:buClr>
                <a:schemeClr val="dk1"/>
              </a:buClr>
              <a:buSzPct val="91666"/>
              <a:buFont typeface="Arial"/>
              <a:buNone/>
            </a:pPr>
            <a:r>
              <a:rPr lang="en" sz="1200">
                <a:solidFill>
                  <a:srgbClr val="252525"/>
                </a:solidFill>
                <a:highlight>
                  <a:srgbClr val="FFFFFF"/>
                </a:highlight>
                <a:latin typeface="Open Sans"/>
                <a:ea typeface="Open Sans"/>
                <a:cs typeface="Open Sans"/>
                <a:sym typeface="Open Sans"/>
              </a:rPr>
              <a:t>				      </a:t>
            </a:r>
            <a:r>
              <a:rPr lang="en" sz="1200" u="sng">
                <a:solidFill>
                  <a:schemeClr val="hlink"/>
                </a:solidFill>
                <a:highlight>
                  <a:srgbClr val="FFFFFF"/>
                </a:highlight>
                <a:latin typeface="Open Sans"/>
                <a:ea typeface="Open Sans"/>
                <a:cs typeface="Open Sans"/>
                <a:sym typeface="Open Sans"/>
                <a:hlinkClick r:id="rId3"/>
              </a:rPr>
              <a:t>https://en.wikipedia.org/wiki/BevMo</a:t>
            </a:r>
            <a:r>
              <a:rPr lang="en" sz="1200">
                <a:solidFill>
                  <a:srgbClr val="252525"/>
                </a:solidFill>
                <a:highlight>
                  <a:srgbClr val="FFFFFF"/>
                </a:highlight>
                <a:latin typeface="Open Sans"/>
                <a:ea typeface="Open Sans"/>
                <a:cs typeface="Open Sans"/>
                <a:sym typeface="Open Sans"/>
              </a:rPr>
              <a:t>! </a:t>
            </a:r>
          </a:p>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1" marL="1371600" rtl="0">
              <a:lnSpc>
                <a:spcPct val="115000"/>
              </a:lnSpc>
              <a:spcBef>
                <a:spcPts val="0"/>
              </a:spcBef>
              <a:buClr>
                <a:schemeClr val="dk1"/>
              </a:buClr>
              <a:buSzPct val="100000"/>
              <a:buFont typeface="Open Sans"/>
              <a:buChar char="◆"/>
            </a:pPr>
            <a:r>
              <a:rPr b="1" lang="en" sz="1200">
                <a:solidFill>
                  <a:schemeClr val="dk1"/>
                </a:solidFill>
                <a:latin typeface="Open Sans"/>
                <a:ea typeface="Open Sans"/>
                <a:cs typeface="Open Sans"/>
                <a:sym typeface="Open Sans"/>
              </a:rPr>
              <a:t>Niche market - Kegs only!  A service that finds you kegs from other stores and allows you to reserve them</a:t>
            </a:r>
          </a:p>
          <a:p>
            <a:pPr indent="-304800" lvl="2" marL="18288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There are quite a few online liquor stores that do sell liquor, wine, and beer</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We are only involved with finding kegs online, thus narrowing the market to only such websites</a:t>
            </a:r>
          </a:p>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1" marL="1371600" rtl="0">
              <a:lnSpc>
                <a:spcPct val="115000"/>
              </a:lnSpc>
              <a:spcBef>
                <a:spcPts val="0"/>
              </a:spcBef>
              <a:buClr>
                <a:schemeClr val="dk1"/>
              </a:buClr>
              <a:buSzPct val="100000"/>
              <a:buFont typeface="Open Sans"/>
              <a:buChar char="◆"/>
            </a:pPr>
            <a:r>
              <a:rPr b="1" lang="en" sz="1200">
                <a:solidFill>
                  <a:schemeClr val="dk1"/>
                </a:solidFill>
                <a:latin typeface="Open Sans"/>
                <a:ea typeface="Open Sans"/>
                <a:cs typeface="Open Sans"/>
                <a:sym typeface="Open Sans"/>
              </a:rPr>
              <a:t>The function of our app allows us to be present in any state that has liquor stores</a:t>
            </a:r>
          </a:p>
          <a:p>
            <a:pPr indent="-304800" lvl="2" marL="18288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TotalWine.com, BevMo.com, other online liquor stores have presence in a set number of states</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Our app asks for a buyer’s current location before choosing keg specs, and then returns closest liquor stores</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Potential competitors would even benefit from being located on our app</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Our app can create competition between online liquor stores and in-store liquor retailers as well</a:t>
            </a:r>
          </a:p>
          <a:p>
            <a:pPr indent="-304800" lvl="4" marL="27432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Another advertising avenue for them</a:t>
            </a:r>
          </a:p>
          <a:p>
            <a:pPr indent="-304800" lvl="4" marL="27432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Competition created is beneficial for us</a:t>
            </a:r>
          </a:p>
          <a:p>
            <a:pPr lvl="0" rtl="0">
              <a:lnSpc>
                <a:spcPct val="115000"/>
              </a:lnSpc>
              <a:spcBef>
                <a:spcPts val="0"/>
              </a:spcBef>
              <a:buNone/>
            </a:pPr>
            <a:r>
              <a:t/>
            </a:r>
            <a:endParaRPr sz="1200">
              <a:solidFill>
                <a:schemeClr val="dk1"/>
              </a:solidFill>
              <a:latin typeface="Open Sans"/>
              <a:ea typeface="Open Sans"/>
              <a:cs typeface="Open Sans"/>
              <a:sym typeface="Open Sans"/>
            </a:endParaRPr>
          </a:p>
          <a:p>
            <a:pPr lvl="0" rtl="0">
              <a:lnSpc>
                <a:spcPct val="115000"/>
              </a:lnSpc>
              <a:spcBef>
                <a:spcPts val="0"/>
              </a:spcBef>
              <a:buNone/>
            </a:pPr>
            <a:r>
              <a:t/>
            </a:r>
            <a:endParaRPr sz="1200">
              <a:solidFill>
                <a:schemeClr val="dk1"/>
              </a:solidFill>
              <a:latin typeface="Open Sans"/>
              <a:ea typeface="Open Sans"/>
              <a:cs typeface="Open Sans"/>
              <a:sym typeface="Open Sans"/>
            </a:endParaRPr>
          </a:p>
          <a:p>
            <a:pPr lvl="0" rtl="0">
              <a:lnSpc>
                <a:spcPct val="115000"/>
              </a:lnSpc>
              <a:spcBef>
                <a:spcPts val="0"/>
              </a:spcBef>
              <a:buNone/>
            </a:pPr>
            <a:r>
              <a:rPr lang="en" sz="1200">
                <a:solidFill>
                  <a:schemeClr val="dk1"/>
                </a:solidFill>
                <a:latin typeface="Open Sans"/>
                <a:ea typeface="Open Sans"/>
                <a:cs typeface="Open Sans"/>
                <a:sym typeface="Open Sans"/>
              </a:rPr>
              <a:t>State presence data gathered from sources: </a:t>
            </a:r>
            <a:r>
              <a:rPr lang="en" sz="1200" u="sng">
                <a:solidFill>
                  <a:schemeClr val="hlink"/>
                </a:solidFill>
                <a:latin typeface="Open Sans"/>
                <a:ea typeface="Open Sans"/>
                <a:cs typeface="Open Sans"/>
                <a:sym typeface="Open Sans"/>
                <a:hlinkClick r:id="rId2"/>
              </a:rPr>
              <a:t>https://en.wikipedia.org/wiki/Total_Wine_%26_More</a:t>
            </a:r>
          </a:p>
          <a:p>
            <a:pPr lvl="0" rtl="0">
              <a:lnSpc>
                <a:spcPct val="115000"/>
              </a:lnSpc>
              <a:spcBef>
                <a:spcPts val="0"/>
              </a:spcBef>
              <a:buNone/>
            </a:pPr>
            <a:r>
              <a:rPr lang="en" sz="1200">
                <a:solidFill>
                  <a:schemeClr val="dk1"/>
                </a:solidFill>
                <a:latin typeface="Open Sans"/>
                <a:ea typeface="Open Sans"/>
                <a:cs typeface="Open Sans"/>
                <a:sym typeface="Open Sans"/>
              </a:rPr>
              <a:t>						          </a:t>
            </a:r>
            <a:r>
              <a:rPr lang="en" sz="1200" u="sng">
                <a:solidFill>
                  <a:schemeClr val="hlink"/>
                </a:solidFill>
                <a:latin typeface="Open Sans"/>
                <a:ea typeface="Open Sans"/>
                <a:cs typeface="Open Sans"/>
                <a:sym typeface="Open Sans"/>
                <a:hlinkClick r:id="rId3"/>
              </a:rPr>
              <a:t>https://en.wikipedia.org/wiki/BevMo</a:t>
            </a:r>
            <a:r>
              <a:rPr lang="en" sz="1200">
                <a:solidFill>
                  <a:schemeClr val="dk1"/>
                </a:solidFill>
                <a:latin typeface="Open Sans"/>
                <a:ea typeface="Open Sans"/>
                <a:cs typeface="Open Sans"/>
                <a:sym typeface="Open Sans"/>
              </a:rPr>
              <a:t>! </a:t>
            </a:r>
          </a:p>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1" marL="1371600" rtl="0">
              <a:lnSpc>
                <a:spcPct val="115000"/>
              </a:lnSpc>
              <a:spcBef>
                <a:spcPts val="0"/>
              </a:spcBef>
              <a:buClr>
                <a:schemeClr val="dk1"/>
              </a:buClr>
              <a:buSzPct val="100000"/>
              <a:buFont typeface="Open Sans"/>
              <a:buChar char="◆"/>
            </a:pPr>
            <a:r>
              <a:rPr b="1" lang="en" sz="1200">
                <a:solidFill>
                  <a:schemeClr val="dk1"/>
                </a:solidFill>
                <a:latin typeface="Open Sans"/>
                <a:ea typeface="Open Sans"/>
                <a:cs typeface="Open Sans"/>
                <a:sym typeface="Open Sans"/>
              </a:rPr>
              <a:t>The function of our app allows us to be present in any state that has liquor stores</a:t>
            </a:r>
          </a:p>
          <a:p>
            <a:pPr indent="-304800" lvl="2" marL="18288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TotalWine.com, BevMo.com, other online liquor stores have presence in a set number of states</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Our app asks for a buyer’s current location before choosing keg specs, and then returns closest liquor stores</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Potential competitors would even benefit from being located on our app</a:t>
            </a:r>
          </a:p>
          <a:p>
            <a:pPr indent="-304800" lvl="3" marL="22860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Our app can create competition between online liquor stores and in-store liquor retailers as well</a:t>
            </a:r>
          </a:p>
          <a:p>
            <a:pPr indent="-304800" lvl="4" marL="27432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Another advertising avenue for them</a:t>
            </a:r>
          </a:p>
          <a:p>
            <a:pPr indent="-304800" lvl="4" marL="2743200" rtl="0">
              <a:lnSpc>
                <a:spcPct val="115000"/>
              </a:lnSpc>
              <a:spcBef>
                <a:spcPts val="0"/>
              </a:spcBef>
              <a:buClr>
                <a:schemeClr val="dk1"/>
              </a:buClr>
              <a:buSzPct val="100000"/>
              <a:buFont typeface="Open Sans"/>
              <a:buChar char="◆"/>
            </a:pPr>
            <a:r>
              <a:rPr lang="en" sz="1200">
                <a:solidFill>
                  <a:schemeClr val="dk1"/>
                </a:solidFill>
                <a:latin typeface="Open Sans"/>
                <a:ea typeface="Open Sans"/>
                <a:cs typeface="Open Sans"/>
                <a:sym typeface="Open Sans"/>
              </a:rPr>
              <a:t>Competition created is beneficial for us</a:t>
            </a:r>
          </a:p>
          <a:p>
            <a:pPr lvl="0" rtl="0">
              <a:lnSpc>
                <a:spcPct val="115000"/>
              </a:lnSpc>
              <a:spcBef>
                <a:spcPts val="0"/>
              </a:spcBef>
              <a:buNone/>
            </a:pPr>
            <a:r>
              <a:t/>
            </a:r>
            <a:endParaRPr sz="1200">
              <a:solidFill>
                <a:schemeClr val="dk1"/>
              </a:solidFill>
              <a:latin typeface="Open Sans"/>
              <a:ea typeface="Open Sans"/>
              <a:cs typeface="Open Sans"/>
              <a:sym typeface="Open Sans"/>
            </a:endParaRPr>
          </a:p>
          <a:p>
            <a:pPr lvl="0" rtl="0">
              <a:lnSpc>
                <a:spcPct val="115000"/>
              </a:lnSpc>
              <a:spcBef>
                <a:spcPts val="0"/>
              </a:spcBef>
              <a:buNone/>
            </a:pPr>
            <a:r>
              <a:t/>
            </a:r>
            <a:endParaRPr sz="1200">
              <a:solidFill>
                <a:schemeClr val="dk1"/>
              </a:solidFill>
              <a:latin typeface="Open Sans"/>
              <a:ea typeface="Open Sans"/>
              <a:cs typeface="Open Sans"/>
              <a:sym typeface="Open Sans"/>
            </a:endParaRPr>
          </a:p>
          <a:p>
            <a:pPr lvl="0" rtl="0">
              <a:lnSpc>
                <a:spcPct val="115000"/>
              </a:lnSpc>
              <a:spcBef>
                <a:spcPts val="0"/>
              </a:spcBef>
              <a:buClr>
                <a:schemeClr val="dk1"/>
              </a:buClr>
              <a:buSzPct val="91666"/>
              <a:buFont typeface="Arial"/>
              <a:buNone/>
            </a:pPr>
            <a:r>
              <a:rPr lang="en" sz="1200">
                <a:solidFill>
                  <a:schemeClr val="dk1"/>
                </a:solidFill>
                <a:latin typeface="Open Sans"/>
                <a:ea typeface="Open Sans"/>
                <a:cs typeface="Open Sans"/>
                <a:sym typeface="Open Sans"/>
              </a:rPr>
              <a:t>State presence data gathered from sources: </a:t>
            </a:r>
            <a:r>
              <a:rPr lang="en" sz="1200" u="sng">
                <a:solidFill>
                  <a:schemeClr val="hlink"/>
                </a:solidFill>
                <a:latin typeface="Open Sans"/>
                <a:ea typeface="Open Sans"/>
                <a:cs typeface="Open Sans"/>
                <a:sym typeface="Open Sans"/>
                <a:hlinkClick r:id="rId2"/>
              </a:rPr>
              <a:t>https://en.wikipedia.org/wiki/Total_Wine_%26_More</a:t>
            </a:r>
            <a:r>
              <a:rPr lang="en" sz="1200">
                <a:solidFill>
                  <a:schemeClr val="dk1"/>
                </a:solidFill>
                <a:latin typeface="Open Sans"/>
                <a:ea typeface="Open Sans"/>
                <a:cs typeface="Open Sans"/>
                <a:sym typeface="Open Sans"/>
              </a:rPr>
              <a:t> </a:t>
            </a:r>
          </a:p>
          <a:p>
            <a:pPr lvl="0" rtl="0">
              <a:lnSpc>
                <a:spcPct val="115000"/>
              </a:lnSpc>
              <a:spcBef>
                <a:spcPts val="0"/>
              </a:spcBef>
              <a:buClr>
                <a:schemeClr val="dk1"/>
              </a:buClr>
              <a:buSzPct val="91666"/>
              <a:buFont typeface="Arial"/>
              <a:buNone/>
            </a:pPr>
            <a:r>
              <a:rPr lang="en" sz="1200">
                <a:solidFill>
                  <a:schemeClr val="dk1"/>
                </a:solidFill>
                <a:latin typeface="Open Sans"/>
                <a:ea typeface="Open Sans"/>
                <a:cs typeface="Open Sans"/>
                <a:sym typeface="Open Sans"/>
              </a:rPr>
              <a:t>						          </a:t>
            </a:r>
            <a:r>
              <a:rPr lang="en" sz="1200" u="sng">
                <a:solidFill>
                  <a:schemeClr val="hlink"/>
                </a:solidFill>
                <a:latin typeface="Open Sans"/>
                <a:ea typeface="Open Sans"/>
                <a:cs typeface="Open Sans"/>
                <a:sym typeface="Open Sans"/>
                <a:hlinkClick r:id="rId3"/>
              </a:rPr>
              <a:t>https://en.wikipedia.org/wiki/BevMo</a:t>
            </a:r>
            <a:r>
              <a:rPr lang="en" sz="1200">
                <a:solidFill>
                  <a:schemeClr val="dk1"/>
                </a:solidFill>
                <a:latin typeface="Open Sans"/>
                <a:ea typeface="Open Sans"/>
                <a:cs typeface="Open Sans"/>
                <a:sym typeface="Open Sans"/>
              </a:rPr>
              <a:t>! </a:t>
            </a:r>
          </a:p>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xml"/></Relationships>
</file>

<file path=ppt/slideLayouts/slideLayout.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a:off x="2744012" y="756700"/>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11" name="Shape 11"/>
          <p:cNvSpPr/>
          <p:nvPr/>
        </p:nvSpPr>
        <p:spPr>
          <a:xfrm rot="10800000">
            <a:off x="5318350" y="32667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12" name="Shape 12"/>
          <p:cNvSpPr txBox="1"/>
          <p:nvPr>
            <p:ph type="ctrTitle"/>
          </p:nvPr>
        </p:nvSpPr>
        <p:spPr>
          <a:xfrm>
            <a:off x="3044700" y="1444255"/>
            <a:ext cx="3054600" cy="1537199"/>
          </a:xfrm>
          <a:prstGeom prst="rect">
            <a:avLst/>
          </a:prstGeom>
        </p:spPr>
        <p:txBody>
          <a:bodyPr anchorCtr="0" anchor="b"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13" name="Shape 13"/>
          <p:cNvSpPr txBox="1"/>
          <p:nvPr>
            <p:ph idx="1" type="subTitle"/>
          </p:nvPr>
        </p:nvSpPr>
        <p:spPr>
          <a:xfrm>
            <a:off x="3044700" y="3116580"/>
            <a:ext cx="3054600" cy="701399"/>
          </a:xfrm>
          <a:prstGeom prst="rect">
            <a:avLst/>
          </a:prstGeom>
        </p:spPr>
        <p:txBody>
          <a:bodyPr anchorCtr="0" anchor="t" bIns="91425" lIns="91425" rIns="91425" tIns="91425"/>
          <a:lstStyle>
            <a:lvl1pPr lvl="0" algn="ctr">
              <a:lnSpc>
                <a:spcPct val="100000"/>
              </a:lnSpc>
              <a:spcBef>
                <a:spcPts val="0"/>
              </a:spcBef>
              <a:spcAft>
                <a:spcPts val="0"/>
              </a:spcAft>
              <a:buSzPct val="100000"/>
              <a:buFont typeface="Economica"/>
              <a:buNone/>
              <a:defRPr sz="2100">
                <a:latin typeface="Economica"/>
                <a:ea typeface="Economica"/>
                <a:cs typeface="Economica"/>
                <a:sym typeface="Economica"/>
              </a:defRPr>
            </a:lvl1pPr>
            <a:lvl2pPr lvl="1" algn="ctr">
              <a:lnSpc>
                <a:spcPct val="100000"/>
              </a:lnSpc>
              <a:spcBef>
                <a:spcPts val="0"/>
              </a:spcBef>
              <a:spcAft>
                <a:spcPts val="0"/>
              </a:spcAft>
              <a:buSzPct val="100000"/>
              <a:buFont typeface="Economica"/>
              <a:buNone/>
              <a:defRPr sz="2100">
                <a:latin typeface="Economica"/>
                <a:ea typeface="Economica"/>
                <a:cs typeface="Economica"/>
                <a:sym typeface="Economica"/>
              </a:defRPr>
            </a:lvl2pPr>
            <a:lvl3pPr lvl="2" algn="ctr">
              <a:lnSpc>
                <a:spcPct val="100000"/>
              </a:lnSpc>
              <a:spcBef>
                <a:spcPts val="0"/>
              </a:spcBef>
              <a:spcAft>
                <a:spcPts val="0"/>
              </a:spcAft>
              <a:buSzPct val="100000"/>
              <a:buFont typeface="Economica"/>
              <a:buNone/>
              <a:defRPr sz="2100">
                <a:latin typeface="Economica"/>
                <a:ea typeface="Economica"/>
                <a:cs typeface="Economica"/>
                <a:sym typeface="Economica"/>
              </a:defRPr>
            </a:lvl3pPr>
            <a:lvl4pPr lvl="3" algn="ctr">
              <a:lnSpc>
                <a:spcPct val="100000"/>
              </a:lnSpc>
              <a:spcBef>
                <a:spcPts val="0"/>
              </a:spcBef>
              <a:spcAft>
                <a:spcPts val="0"/>
              </a:spcAft>
              <a:buSzPct val="100000"/>
              <a:buFont typeface="Economica"/>
              <a:buNone/>
              <a:defRPr sz="2100">
                <a:latin typeface="Economica"/>
                <a:ea typeface="Economica"/>
                <a:cs typeface="Economica"/>
                <a:sym typeface="Economica"/>
              </a:defRPr>
            </a:lvl4pPr>
            <a:lvl5pPr lvl="4" algn="ctr">
              <a:lnSpc>
                <a:spcPct val="100000"/>
              </a:lnSpc>
              <a:spcBef>
                <a:spcPts val="0"/>
              </a:spcBef>
              <a:spcAft>
                <a:spcPts val="0"/>
              </a:spcAft>
              <a:buSzPct val="100000"/>
              <a:buFont typeface="Economica"/>
              <a:buNone/>
              <a:defRPr sz="2100">
                <a:latin typeface="Economica"/>
                <a:ea typeface="Economica"/>
                <a:cs typeface="Economica"/>
                <a:sym typeface="Economica"/>
              </a:defRPr>
            </a:lvl5pPr>
            <a:lvl6pPr lvl="5" algn="ctr">
              <a:lnSpc>
                <a:spcPct val="100000"/>
              </a:lnSpc>
              <a:spcBef>
                <a:spcPts val="0"/>
              </a:spcBef>
              <a:spcAft>
                <a:spcPts val="0"/>
              </a:spcAft>
              <a:buSzPct val="100000"/>
              <a:buFont typeface="Economica"/>
              <a:buNone/>
              <a:defRPr sz="2100">
                <a:latin typeface="Economica"/>
                <a:ea typeface="Economica"/>
                <a:cs typeface="Economica"/>
                <a:sym typeface="Economica"/>
              </a:defRPr>
            </a:lvl6pPr>
            <a:lvl7pPr lvl="6" algn="ctr">
              <a:lnSpc>
                <a:spcPct val="100000"/>
              </a:lnSpc>
              <a:spcBef>
                <a:spcPts val="0"/>
              </a:spcBef>
              <a:spcAft>
                <a:spcPts val="0"/>
              </a:spcAft>
              <a:buSzPct val="100000"/>
              <a:buFont typeface="Economica"/>
              <a:buNone/>
              <a:defRPr sz="2100">
                <a:latin typeface="Economica"/>
                <a:ea typeface="Economica"/>
                <a:cs typeface="Economica"/>
                <a:sym typeface="Economica"/>
              </a:defRPr>
            </a:lvl7pPr>
            <a:lvl8pPr lvl="7" algn="ctr">
              <a:lnSpc>
                <a:spcPct val="100000"/>
              </a:lnSpc>
              <a:spcBef>
                <a:spcPts val="0"/>
              </a:spcBef>
              <a:spcAft>
                <a:spcPts val="0"/>
              </a:spcAft>
              <a:buSzPct val="100000"/>
              <a:buFont typeface="Economica"/>
              <a:buNone/>
              <a:defRPr sz="2100">
                <a:latin typeface="Economica"/>
                <a:ea typeface="Economica"/>
                <a:cs typeface="Economica"/>
                <a:sym typeface="Economica"/>
              </a:defRPr>
            </a:lvl8pPr>
            <a:lvl9pPr lvl="8" algn="ctr">
              <a:lnSpc>
                <a:spcPct val="100000"/>
              </a:lnSpc>
              <a:spcBef>
                <a:spcPts val="0"/>
              </a:spcBef>
              <a:spcAft>
                <a:spcPts val="0"/>
              </a:spcAft>
              <a:buSzPct val="100000"/>
              <a:buFont typeface="Economica"/>
              <a:buNone/>
              <a:defRPr sz="2100">
                <a:latin typeface="Economica"/>
                <a:ea typeface="Economica"/>
                <a:cs typeface="Economica"/>
                <a:sym typeface="Economica"/>
              </a:defRPr>
            </a:lvl9pPr>
          </a:lstStyle>
          <a:p/>
        </p:txBody>
      </p:sp>
      <p:sp>
        <p:nvSpPr>
          <p:cNvPr id="14" name="Shape 1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5" name="Shape 15"/>
        <p:cNvGrpSpPr/>
        <p:nvPr/>
      </p:nvGrpSpPr>
      <p:grpSpPr>
        <a:xfrm>
          <a:off x="0" y="0"/>
          <a:ext cx="0" cy="0"/>
          <a:chOff x="0" y="0"/>
          <a:chExt cx="0" cy="0"/>
        </a:xfrm>
      </p:grpSpPr>
      <p:sp>
        <p:nvSpPr>
          <p:cNvPr id="16" name="Shape 16"/>
          <p:cNvSpPr/>
          <p:nvPr/>
        </p:nvSpPr>
        <p:spPr>
          <a:xfrm flipH="1">
            <a:off x="7595937" y="4602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17" name="Shape 17"/>
          <p:cNvSpPr/>
          <p:nvPr/>
        </p:nvSpPr>
        <p:spPr>
          <a:xfrm flipH="1" rot="10800000">
            <a:off x="466425" y="35583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18" name="Shape 18"/>
          <p:cNvSpPr txBox="1"/>
          <p:nvPr>
            <p:ph type="title"/>
          </p:nvPr>
        </p:nvSpPr>
        <p:spPr>
          <a:xfrm>
            <a:off x="773700" y="1806450"/>
            <a:ext cx="7596600" cy="1530600"/>
          </a:xfrm>
          <a:prstGeom prst="rect">
            <a:avLst/>
          </a:prstGeom>
        </p:spPr>
        <p:txBody>
          <a:bodyPr anchorCtr="0" anchor="ctr"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19" name="Shape 1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6" name="Shape 56"/>
        <p:cNvGrpSpPr/>
        <p:nvPr/>
      </p:nvGrpSpPr>
      <p:grpSpPr>
        <a:xfrm>
          <a:off x="0" y="0"/>
          <a:ext cx="0" cy="0"/>
          <a:chOff x="0" y="0"/>
          <a:chExt cx="0" cy="0"/>
        </a:xfrm>
      </p:grpSpPr>
      <p:sp>
        <p:nvSpPr>
          <p:cNvPr id="57" name="Shape 5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0" name="Shape 20"/>
        <p:cNvGrpSpPr/>
        <p:nvPr/>
      </p:nvGrpSpPr>
      <p:grpSpPr>
        <a:xfrm>
          <a:off x="0" y="0"/>
          <a:ext cx="0" cy="0"/>
          <a:chOff x="0" y="0"/>
          <a:chExt cx="0" cy="0"/>
        </a:xfrm>
      </p:grpSpPr>
      <p:sp>
        <p:nvSpPr>
          <p:cNvPr id="21" name="Shape 21"/>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22" name="Shape 22"/>
          <p:cNvSpPr txBox="1"/>
          <p:nvPr>
            <p:ph type="title"/>
          </p:nvPr>
        </p:nvSpPr>
        <p:spPr>
          <a:xfrm>
            <a:off x="311700" y="315925"/>
            <a:ext cx="8520599" cy="8312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 type="body"/>
          </p:nvPr>
        </p:nvSpPr>
        <p:spPr>
          <a:xfrm>
            <a:off x="311700" y="1225225"/>
            <a:ext cx="8520599" cy="3354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4" name="Shape 2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5" name="Shape 25"/>
        <p:cNvGrpSpPr/>
        <p:nvPr/>
      </p:nvGrpSpPr>
      <p:grpSpPr>
        <a:xfrm>
          <a:off x="0" y="0"/>
          <a:ext cx="0" cy="0"/>
          <a:chOff x="0" y="0"/>
          <a:chExt cx="0" cy="0"/>
        </a:xfrm>
      </p:grpSpPr>
      <p:sp>
        <p:nvSpPr>
          <p:cNvPr id="26" name="Shape 26"/>
          <p:cNvSpPr txBox="1"/>
          <p:nvPr>
            <p:ph type="title"/>
          </p:nvPr>
        </p:nvSpPr>
        <p:spPr>
          <a:xfrm>
            <a:off x="311700" y="315925"/>
            <a:ext cx="8520599" cy="8312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 type="body"/>
          </p:nvPr>
        </p:nvSpPr>
        <p:spPr>
          <a:xfrm>
            <a:off x="311700" y="1225225"/>
            <a:ext cx="3999899" cy="3354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2" type="body"/>
          </p:nvPr>
        </p:nvSpPr>
        <p:spPr>
          <a:xfrm>
            <a:off x="4832400" y="1225225"/>
            <a:ext cx="3999899" cy="3354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0" name="Shape 30"/>
        <p:cNvGrpSpPr/>
        <p:nvPr/>
      </p:nvGrpSpPr>
      <p:grpSpPr>
        <a:xfrm>
          <a:off x="0" y="0"/>
          <a:ext cx="0" cy="0"/>
          <a:chOff x="0" y="0"/>
          <a:chExt cx="0" cy="0"/>
        </a:xfrm>
      </p:grpSpPr>
      <p:sp>
        <p:nvSpPr>
          <p:cNvPr id="31" name="Shape 31"/>
          <p:cNvSpPr txBox="1"/>
          <p:nvPr>
            <p:ph type="title"/>
          </p:nvPr>
        </p:nvSpPr>
        <p:spPr>
          <a:xfrm>
            <a:off x="311700" y="315925"/>
            <a:ext cx="8520599" cy="8312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2" name="Shape 3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3" name="Shape 33"/>
        <p:cNvGrpSpPr/>
        <p:nvPr/>
      </p:nvGrpSpPr>
      <p:grpSpPr>
        <a:xfrm>
          <a:off x="0" y="0"/>
          <a:ext cx="0" cy="0"/>
          <a:chOff x="0" y="0"/>
          <a:chExt cx="0" cy="0"/>
        </a:xfrm>
      </p:grpSpPr>
      <p:sp>
        <p:nvSpPr>
          <p:cNvPr id="34" name="Shape 34"/>
          <p:cNvSpPr txBox="1"/>
          <p:nvPr>
            <p:ph type="title"/>
          </p:nvPr>
        </p:nvSpPr>
        <p:spPr>
          <a:xfrm>
            <a:off x="311700" y="555600"/>
            <a:ext cx="2807999" cy="755699"/>
          </a:xfrm>
          <a:prstGeom prst="rect">
            <a:avLst/>
          </a:prstGeom>
        </p:spPr>
        <p:txBody>
          <a:bodyPr anchorCtr="0" anchor="b" bIns="91425" lIns="91425" rIns="91425"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35" name="Shape 35"/>
          <p:cNvSpPr txBox="1"/>
          <p:nvPr>
            <p:ph idx="1" type="body"/>
          </p:nvPr>
        </p:nvSpPr>
        <p:spPr>
          <a:xfrm>
            <a:off x="311700" y="1399399"/>
            <a:ext cx="2807999" cy="27849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6" name="Shape 36"/>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7" name="Shape 37"/>
        <p:cNvGrpSpPr/>
        <p:nvPr/>
      </p:nvGrpSpPr>
      <p:grpSpPr>
        <a:xfrm>
          <a:off x="0" y="0"/>
          <a:ext cx="0" cy="0"/>
          <a:chOff x="0" y="0"/>
          <a:chExt cx="0" cy="0"/>
        </a:xfrm>
      </p:grpSpPr>
      <p:sp>
        <p:nvSpPr>
          <p:cNvPr id="38" name="Shape 38"/>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9" name="Shape 39"/>
          <p:cNvSpPr txBox="1"/>
          <p:nvPr>
            <p:ph type="title"/>
          </p:nvPr>
        </p:nvSpPr>
        <p:spPr>
          <a:xfrm>
            <a:off x="490250" y="450150"/>
            <a:ext cx="5878799"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40" name="Shape 4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1" name="Shape 41"/>
        <p:cNvGrpSpPr/>
        <p:nvPr/>
      </p:nvGrpSpPr>
      <p:grpSpPr>
        <a:xfrm>
          <a:off x="0" y="0"/>
          <a:ext cx="0" cy="0"/>
          <a:chOff x="0" y="0"/>
          <a:chExt cx="0" cy="0"/>
        </a:xfrm>
      </p:grpSpPr>
      <p:sp>
        <p:nvSpPr>
          <p:cNvPr id="42" name="Shape 42"/>
          <p:cNvSpPr/>
          <p:nvPr/>
        </p:nvSpPr>
        <p:spPr>
          <a:xfrm>
            <a:off x="4572000" y="-25"/>
            <a:ext cx="4572000" cy="5143499"/>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cxnSp>
        <p:nvCxnSpPr>
          <p:cNvPr id="43" name="Shape 43"/>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4" name="Shape 44"/>
          <p:cNvSpPr txBox="1"/>
          <p:nvPr>
            <p:ph type="title"/>
          </p:nvPr>
        </p:nvSpPr>
        <p:spPr>
          <a:xfrm>
            <a:off x="265500" y="929275"/>
            <a:ext cx="4045199" cy="1786199"/>
          </a:xfrm>
          <a:prstGeom prst="rect">
            <a:avLst/>
          </a:prstGeom>
        </p:spPr>
        <p:txBody>
          <a:bodyPr anchorCtr="0" anchor="b" bIns="91425" lIns="91425" rIns="91425" tIns="91425"/>
          <a:lstStyle>
            <a:lvl1pPr lvl="0" algn="ctr">
              <a:spcBef>
                <a:spcPts val="0"/>
              </a:spcBef>
              <a:buClr>
                <a:schemeClr val="lt2"/>
              </a:buClr>
              <a:defRPr>
                <a:solidFill>
                  <a:schemeClr val="lt2"/>
                </a:solidFill>
              </a:defRPr>
            </a:lvl1pPr>
            <a:lvl2pPr lvl="1" algn="ctr">
              <a:spcBef>
                <a:spcPts val="0"/>
              </a:spcBef>
              <a:buClr>
                <a:schemeClr val="lt2"/>
              </a:buClr>
              <a:defRPr>
                <a:solidFill>
                  <a:schemeClr val="lt2"/>
                </a:solidFill>
              </a:defRPr>
            </a:lvl2pPr>
            <a:lvl3pPr lvl="2" algn="ctr">
              <a:spcBef>
                <a:spcPts val="0"/>
              </a:spcBef>
              <a:buClr>
                <a:schemeClr val="lt2"/>
              </a:buClr>
              <a:defRPr>
                <a:solidFill>
                  <a:schemeClr val="lt2"/>
                </a:solidFill>
              </a:defRPr>
            </a:lvl3pPr>
            <a:lvl4pPr lvl="3" algn="ctr">
              <a:spcBef>
                <a:spcPts val="0"/>
              </a:spcBef>
              <a:buClr>
                <a:schemeClr val="lt2"/>
              </a:buClr>
              <a:defRPr>
                <a:solidFill>
                  <a:schemeClr val="lt2"/>
                </a:solidFill>
              </a:defRPr>
            </a:lvl4pPr>
            <a:lvl5pPr lvl="4" algn="ctr">
              <a:spcBef>
                <a:spcPts val="0"/>
              </a:spcBef>
              <a:buClr>
                <a:schemeClr val="lt2"/>
              </a:buClr>
              <a:defRPr>
                <a:solidFill>
                  <a:schemeClr val="lt2"/>
                </a:solidFill>
              </a:defRPr>
            </a:lvl5pPr>
            <a:lvl6pPr lvl="5" algn="ctr">
              <a:spcBef>
                <a:spcPts val="0"/>
              </a:spcBef>
              <a:buClr>
                <a:schemeClr val="lt2"/>
              </a:buClr>
              <a:defRPr>
                <a:solidFill>
                  <a:schemeClr val="lt2"/>
                </a:solidFill>
              </a:defRPr>
            </a:lvl6pPr>
            <a:lvl7pPr lvl="6" algn="ctr">
              <a:spcBef>
                <a:spcPts val="0"/>
              </a:spcBef>
              <a:buClr>
                <a:schemeClr val="lt2"/>
              </a:buClr>
              <a:defRPr>
                <a:solidFill>
                  <a:schemeClr val="lt2"/>
                </a:solidFill>
              </a:defRPr>
            </a:lvl7pPr>
            <a:lvl8pPr lvl="7" algn="ctr">
              <a:spcBef>
                <a:spcPts val="0"/>
              </a:spcBef>
              <a:buClr>
                <a:schemeClr val="lt2"/>
              </a:buClr>
              <a:defRPr>
                <a:solidFill>
                  <a:schemeClr val="lt2"/>
                </a:solidFill>
              </a:defRPr>
            </a:lvl8pPr>
            <a:lvl9pPr lvl="8" algn="ctr">
              <a:spcBef>
                <a:spcPts val="0"/>
              </a:spcBef>
              <a:buClr>
                <a:schemeClr val="lt2"/>
              </a:buClr>
              <a:defRPr>
                <a:solidFill>
                  <a:schemeClr val="lt2"/>
                </a:solidFill>
              </a:defRPr>
            </a:lvl9pPr>
          </a:lstStyle>
          <a:p/>
        </p:txBody>
      </p:sp>
      <p:sp>
        <p:nvSpPr>
          <p:cNvPr id="45" name="Shape 45"/>
          <p:cNvSpPr txBox="1"/>
          <p:nvPr>
            <p:ph idx="1" type="subTitle"/>
          </p:nvPr>
        </p:nvSpPr>
        <p:spPr>
          <a:xfrm>
            <a:off x="265500" y="2769000"/>
            <a:ext cx="4045199" cy="1574099"/>
          </a:xfrm>
          <a:prstGeom prst="rect">
            <a:avLst/>
          </a:prstGeom>
        </p:spPr>
        <p:txBody>
          <a:bodyPr anchorCtr="0" anchor="t" bIns="91425" lIns="91425" rIns="91425" tIns="91425"/>
          <a:lstStyle>
            <a:lvl1pPr lvl="0" algn="ctr">
              <a:lnSpc>
                <a:spcPct val="100000"/>
              </a:lnSpc>
              <a:spcBef>
                <a:spcPts val="0"/>
              </a:spcBef>
              <a:spcAft>
                <a:spcPts val="0"/>
              </a:spcAft>
              <a:buSzPct val="100000"/>
              <a:buFont typeface="Economica"/>
              <a:buNone/>
              <a:defRPr sz="2400">
                <a:latin typeface="Economica"/>
                <a:ea typeface="Economica"/>
                <a:cs typeface="Economica"/>
                <a:sym typeface="Economica"/>
              </a:defRPr>
            </a:lvl1pPr>
            <a:lvl2pPr lvl="1" algn="ctr">
              <a:lnSpc>
                <a:spcPct val="100000"/>
              </a:lnSpc>
              <a:spcBef>
                <a:spcPts val="0"/>
              </a:spcBef>
              <a:spcAft>
                <a:spcPts val="0"/>
              </a:spcAft>
              <a:buSzPct val="100000"/>
              <a:buFont typeface="Economica"/>
              <a:buNone/>
              <a:defRPr sz="2400">
                <a:latin typeface="Economica"/>
                <a:ea typeface="Economica"/>
                <a:cs typeface="Economica"/>
                <a:sym typeface="Economica"/>
              </a:defRPr>
            </a:lvl2pPr>
            <a:lvl3pPr lvl="2" algn="ctr">
              <a:lnSpc>
                <a:spcPct val="100000"/>
              </a:lnSpc>
              <a:spcBef>
                <a:spcPts val="0"/>
              </a:spcBef>
              <a:spcAft>
                <a:spcPts val="0"/>
              </a:spcAft>
              <a:buSzPct val="100000"/>
              <a:buFont typeface="Economica"/>
              <a:buNone/>
              <a:defRPr sz="2400">
                <a:latin typeface="Economica"/>
                <a:ea typeface="Economica"/>
                <a:cs typeface="Economica"/>
                <a:sym typeface="Economica"/>
              </a:defRPr>
            </a:lvl3pPr>
            <a:lvl4pPr lvl="3" algn="ctr">
              <a:lnSpc>
                <a:spcPct val="100000"/>
              </a:lnSpc>
              <a:spcBef>
                <a:spcPts val="0"/>
              </a:spcBef>
              <a:spcAft>
                <a:spcPts val="0"/>
              </a:spcAft>
              <a:buSzPct val="100000"/>
              <a:buFont typeface="Economica"/>
              <a:buNone/>
              <a:defRPr sz="2400">
                <a:latin typeface="Economica"/>
                <a:ea typeface="Economica"/>
                <a:cs typeface="Economica"/>
                <a:sym typeface="Economica"/>
              </a:defRPr>
            </a:lvl4pPr>
            <a:lvl5pPr lvl="4" algn="ctr">
              <a:lnSpc>
                <a:spcPct val="100000"/>
              </a:lnSpc>
              <a:spcBef>
                <a:spcPts val="0"/>
              </a:spcBef>
              <a:spcAft>
                <a:spcPts val="0"/>
              </a:spcAft>
              <a:buSzPct val="100000"/>
              <a:buFont typeface="Economica"/>
              <a:buNone/>
              <a:defRPr sz="2400">
                <a:latin typeface="Economica"/>
                <a:ea typeface="Economica"/>
                <a:cs typeface="Economica"/>
                <a:sym typeface="Economica"/>
              </a:defRPr>
            </a:lvl5pPr>
            <a:lvl6pPr lvl="5" algn="ctr">
              <a:lnSpc>
                <a:spcPct val="100000"/>
              </a:lnSpc>
              <a:spcBef>
                <a:spcPts val="0"/>
              </a:spcBef>
              <a:spcAft>
                <a:spcPts val="0"/>
              </a:spcAft>
              <a:buSzPct val="100000"/>
              <a:buFont typeface="Economica"/>
              <a:buNone/>
              <a:defRPr sz="2400">
                <a:latin typeface="Economica"/>
                <a:ea typeface="Economica"/>
                <a:cs typeface="Economica"/>
                <a:sym typeface="Economica"/>
              </a:defRPr>
            </a:lvl6pPr>
            <a:lvl7pPr lvl="6" algn="ctr">
              <a:lnSpc>
                <a:spcPct val="100000"/>
              </a:lnSpc>
              <a:spcBef>
                <a:spcPts val="0"/>
              </a:spcBef>
              <a:spcAft>
                <a:spcPts val="0"/>
              </a:spcAft>
              <a:buSzPct val="100000"/>
              <a:buFont typeface="Economica"/>
              <a:buNone/>
              <a:defRPr sz="2400">
                <a:latin typeface="Economica"/>
                <a:ea typeface="Economica"/>
                <a:cs typeface="Economica"/>
                <a:sym typeface="Economica"/>
              </a:defRPr>
            </a:lvl7pPr>
            <a:lvl8pPr lvl="7" algn="ctr">
              <a:lnSpc>
                <a:spcPct val="100000"/>
              </a:lnSpc>
              <a:spcBef>
                <a:spcPts val="0"/>
              </a:spcBef>
              <a:spcAft>
                <a:spcPts val="0"/>
              </a:spcAft>
              <a:buSzPct val="100000"/>
              <a:buFont typeface="Economica"/>
              <a:buNone/>
              <a:defRPr sz="2400">
                <a:latin typeface="Economica"/>
                <a:ea typeface="Economica"/>
                <a:cs typeface="Economica"/>
                <a:sym typeface="Economica"/>
              </a:defRPr>
            </a:lvl8pPr>
            <a:lvl9pPr lvl="8" algn="ctr">
              <a:lnSpc>
                <a:spcPct val="100000"/>
              </a:lnSpc>
              <a:spcBef>
                <a:spcPts val="0"/>
              </a:spcBef>
              <a:spcAft>
                <a:spcPts val="0"/>
              </a:spcAft>
              <a:buSzPct val="100000"/>
              <a:buFont typeface="Economica"/>
              <a:buNone/>
              <a:defRPr sz="2400">
                <a:latin typeface="Economica"/>
                <a:ea typeface="Economica"/>
                <a:cs typeface="Economica"/>
                <a:sym typeface="Economica"/>
              </a:defRPr>
            </a:lvl9pPr>
          </a:lstStyle>
          <a:p/>
        </p:txBody>
      </p:sp>
      <p:sp>
        <p:nvSpPr>
          <p:cNvPr id="46" name="Shape 46"/>
          <p:cNvSpPr txBox="1"/>
          <p:nvPr>
            <p:ph idx="2" type="body"/>
          </p:nvPr>
        </p:nvSpPr>
        <p:spPr>
          <a:xfrm>
            <a:off x="4939500" y="724200"/>
            <a:ext cx="3837000" cy="3695099"/>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7" name="Shape 4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8" name="Shape 48"/>
        <p:cNvGrpSpPr/>
        <p:nvPr/>
      </p:nvGrpSpPr>
      <p:grpSpPr>
        <a:xfrm>
          <a:off x="0" y="0"/>
          <a:ext cx="0" cy="0"/>
          <a:chOff x="0" y="0"/>
          <a:chExt cx="0" cy="0"/>
        </a:xfrm>
      </p:grpSpPr>
      <p:sp>
        <p:nvSpPr>
          <p:cNvPr id="49" name="Shape 49"/>
          <p:cNvSpPr txBox="1"/>
          <p:nvPr>
            <p:ph idx="1" type="body"/>
          </p:nvPr>
        </p:nvSpPr>
        <p:spPr>
          <a:xfrm>
            <a:off x="319500" y="4218925"/>
            <a:ext cx="5998800" cy="598799"/>
          </a:xfrm>
          <a:prstGeom prst="rect">
            <a:avLst/>
          </a:prstGeom>
        </p:spPr>
        <p:txBody>
          <a:bodyPr anchorCtr="0" anchor="ctr" bIns="91425" lIns="91425" rIns="91425" tIns="91425"/>
          <a:lstStyle>
            <a:lvl1pPr lvl="0">
              <a:lnSpc>
                <a:spcPct val="100000"/>
              </a:lnSpc>
              <a:spcBef>
                <a:spcPts val="0"/>
              </a:spcBef>
              <a:spcAft>
                <a:spcPts val="0"/>
              </a:spcAft>
              <a:buSzPct val="100000"/>
              <a:buFont typeface="Economica"/>
              <a:buNone/>
              <a:defRPr sz="2400">
                <a:latin typeface="Economica"/>
                <a:ea typeface="Economica"/>
                <a:cs typeface="Economica"/>
                <a:sym typeface="Economica"/>
              </a:defRPr>
            </a:lvl1pPr>
          </a:lstStyle>
          <a:p/>
        </p:txBody>
      </p:sp>
      <p:sp>
        <p:nvSpPr>
          <p:cNvPr id="50" name="Shape 5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1" name="Shape 51"/>
        <p:cNvGrpSpPr/>
        <p:nvPr/>
      </p:nvGrpSpPr>
      <p:grpSpPr>
        <a:xfrm>
          <a:off x="0" y="0"/>
          <a:ext cx="0" cy="0"/>
          <a:chOff x="0" y="0"/>
          <a:chExt cx="0" cy="0"/>
        </a:xfrm>
      </p:grpSpPr>
      <p:sp>
        <p:nvSpPr>
          <p:cNvPr id="52" name="Shape 52"/>
          <p:cNvSpPr/>
          <p:nvPr/>
        </p:nvSpPr>
        <p:spPr>
          <a:xfrm>
            <a:off x="0" y="5045700"/>
            <a:ext cx="9144000" cy="978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53" name="Shape 53"/>
          <p:cNvSpPr txBox="1"/>
          <p:nvPr>
            <p:ph type="title"/>
          </p:nvPr>
        </p:nvSpPr>
        <p:spPr>
          <a:xfrm>
            <a:off x="311700" y="957125"/>
            <a:ext cx="8520599" cy="2128799"/>
          </a:xfrm>
          <a:prstGeom prst="rect">
            <a:avLst/>
          </a:prstGeom>
        </p:spPr>
        <p:txBody>
          <a:bodyPr anchorCtr="0" anchor="ctr" bIns="91425" lIns="91425" rIns="91425" tIns="91425"/>
          <a:lstStyle>
            <a:lvl1pPr lvl="0" algn="ctr">
              <a:spcBef>
                <a:spcPts val="0"/>
              </a:spcBef>
              <a:buClr>
                <a:schemeClr val="lt2"/>
              </a:buClr>
              <a:buSzPct val="100000"/>
              <a:defRPr sz="16000">
                <a:solidFill>
                  <a:schemeClr val="lt2"/>
                </a:solidFill>
              </a:defRPr>
            </a:lvl1pPr>
            <a:lvl2pPr lvl="1" algn="ctr">
              <a:spcBef>
                <a:spcPts val="0"/>
              </a:spcBef>
              <a:buClr>
                <a:schemeClr val="lt2"/>
              </a:buClr>
              <a:buSzPct val="100000"/>
              <a:defRPr sz="16000">
                <a:solidFill>
                  <a:schemeClr val="lt2"/>
                </a:solidFill>
              </a:defRPr>
            </a:lvl2pPr>
            <a:lvl3pPr lvl="2" algn="ctr">
              <a:spcBef>
                <a:spcPts val="0"/>
              </a:spcBef>
              <a:buClr>
                <a:schemeClr val="lt2"/>
              </a:buClr>
              <a:buSzPct val="100000"/>
              <a:defRPr sz="16000">
                <a:solidFill>
                  <a:schemeClr val="lt2"/>
                </a:solidFill>
              </a:defRPr>
            </a:lvl3pPr>
            <a:lvl4pPr lvl="3" algn="ctr">
              <a:spcBef>
                <a:spcPts val="0"/>
              </a:spcBef>
              <a:buClr>
                <a:schemeClr val="lt2"/>
              </a:buClr>
              <a:buSzPct val="100000"/>
              <a:defRPr sz="16000">
                <a:solidFill>
                  <a:schemeClr val="lt2"/>
                </a:solidFill>
              </a:defRPr>
            </a:lvl4pPr>
            <a:lvl5pPr lvl="4" algn="ctr">
              <a:spcBef>
                <a:spcPts val="0"/>
              </a:spcBef>
              <a:buClr>
                <a:schemeClr val="lt2"/>
              </a:buClr>
              <a:buSzPct val="100000"/>
              <a:defRPr sz="16000">
                <a:solidFill>
                  <a:schemeClr val="lt2"/>
                </a:solidFill>
              </a:defRPr>
            </a:lvl5pPr>
            <a:lvl6pPr lvl="5" algn="ctr">
              <a:spcBef>
                <a:spcPts val="0"/>
              </a:spcBef>
              <a:buClr>
                <a:schemeClr val="lt2"/>
              </a:buClr>
              <a:buSzPct val="100000"/>
              <a:defRPr sz="16000">
                <a:solidFill>
                  <a:schemeClr val="lt2"/>
                </a:solidFill>
              </a:defRPr>
            </a:lvl6pPr>
            <a:lvl7pPr lvl="6" algn="ctr">
              <a:spcBef>
                <a:spcPts val="0"/>
              </a:spcBef>
              <a:buClr>
                <a:schemeClr val="lt2"/>
              </a:buClr>
              <a:buSzPct val="100000"/>
              <a:defRPr sz="16000">
                <a:solidFill>
                  <a:schemeClr val="lt2"/>
                </a:solidFill>
              </a:defRPr>
            </a:lvl7pPr>
            <a:lvl8pPr lvl="7" algn="ctr">
              <a:spcBef>
                <a:spcPts val="0"/>
              </a:spcBef>
              <a:buClr>
                <a:schemeClr val="lt2"/>
              </a:buClr>
              <a:buSzPct val="100000"/>
              <a:defRPr sz="16000">
                <a:solidFill>
                  <a:schemeClr val="lt2"/>
                </a:solidFill>
              </a:defRPr>
            </a:lvl8pPr>
            <a:lvl9pPr lvl="8" algn="ctr">
              <a:spcBef>
                <a:spcPts val="0"/>
              </a:spcBef>
              <a:buClr>
                <a:schemeClr val="lt2"/>
              </a:buClr>
              <a:buSzPct val="100000"/>
              <a:defRPr sz="16000">
                <a:solidFill>
                  <a:schemeClr val="lt2"/>
                </a:solidFill>
              </a:defRPr>
            </a:lvl9pPr>
          </a:lstStyle>
          <a:p/>
        </p:txBody>
      </p:sp>
      <p:sp>
        <p:nvSpPr>
          <p:cNvPr id="54" name="Shape 54"/>
          <p:cNvSpPr txBox="1"/>
          <p:nvPr>
            <p:ph idx="1" type="body"/>
          </p:nvPr>
        </p:nvSpPr>
        <p:spPr>
          <a:xfrm>
            <a:off x="311700" y="3162000"/>
            <a:ext cx="8520599" cy="1071599"/>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5" name="Shape 5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xml.rels><?xml version="1.0" encoding="UTF-8" standalone="yes"?><Relationships xmlns="http://schemas.openxmlformats.org/package/2006/relationships"><Relationship Id="rId1" Type="http://schemas.openxmlformats.org/officeDocument/2006/relationships/slideLayout" Target="../slideLayouts/slideLayout.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315925"/>
            <a:ext cx="8520599" cy="831299"/>
          </a:xfrm>
          <a:prstGeom prst="rect">
            <a:avLst/>
          </a:prstGeom>
          <a:noFill/>
          <a:ln>
            <a:noFill/>
          </a:ln>
        </p:spPr>
        <p:txBody>
          <a:bodyPr anchorCtr="0" anchor="b" bIns="91425" lIns="91425" rIns="91425" tIns="91425"/>
          <a:lstStyle>
            <a:lvl1pPr lvl="0">
              <a:spcBef>
                <a:spcPts val="0"/>
              </a:spcBef>
              <a:buClr>
                <a:schemeClr val="dk1"/>
              </a:buClr>
              <a:buSzPct val="100000"/>
              <a:buFont typeface="Economica"/>
              <a:buNone/>
              <a:defRPr sz="4200">
                <a:solidFill>
                  <a:schemeClr val="dk1"/>
                </a:solidFill>
                <a:latin typeface="Economica"/>
                <a:ea typeface="Economica"/>
                <a:cs typeface="Economica"/>
                <a:sym typeface="Economica"/>
              </a:defRPr>
            </a:lvl1pPr>
            <a:lvl2pPr lvl="1">
              <a:spcBef>
                <a:spcPts val="0"/>
              </a:spcBef>
              <a:buClr>
                <a:schemeClr val="dk1"/>
              </a:buClr>
              <a:buSzPct val="100000"/>
              <a:buFont typeface="Economica"/>
              <a:buNone/>
              <a:defRPr sz="4200">
                <a:solidFill>
                  <a:schemeClr val="dk1"/>
                </a:solidFill>
                <a:latin typeface="Economica"/>
                <a:ea typeface="Economica"/>
                <a:cs typeface="Economica"/>
                <a:sym typeface="Economica"/>
              </a:defRPr>
            </a:lvl2pPr>
            <a:lvl3pPr lvl="2">
              <a:spcBef>
                <a:spcPts val="0"/>
              </a:spcBef>
              <a:buClr>
                <a:schemeClr val="dk1"/>
              </a:buClr>
              <a:buSzPct val="100000"/>
              <a:buFont typeface="Economica"/>
              <a:buNone/>
              <a:defRPr sz="4200">
                <a:solidFill>
                  <a:schemeClr val="dk1"/>
                </a:solidFill>
                <a:latin typeface="Economica"/>
                <a:ea typeface="Economica"/>
                <a:cs typeface="Economica"/>
                <a:sym typeface="Economica"/>
              </a:defRPr>
            </a:lvl3pPr>
            <a:lvl4pPr lvl="3">
              <a:spcBef>
                <a:spcPts val="0"/>
              </a:spcBef>
              <a:buClr>
                <a:schemeClr val="dk1"/>
              </a:buClr>
              <a:buSzPct val="100000"/>
              <a:buFont typeface="Economica"/>
              <a:buNone/>
              <a:defRPr sz="4200">
                <a:solidFill>
                  <a:schemeClr val="dk1"/>
                </a:solidFill>
                <a:latin typeface="Economica"/>
                <a:ea typeface="Economica"/>
                <a:cs typeface="Economica"/>
                <a:sym typeface="Economica"/>
              </a:defRPr>
            </a:lvl4pPr>
            <a:lvl5pPr lvl="4">
              <a:spcBef>
                <a:spcPts val="0"/>
              </a:spcBef>
              <a:buClr>
                <a:schemeClr val="dk1"/>
              </a:buClr>
              <a:buSzPct val="100000"/>
              <a:buFont typeface="Economica"/>
              <a:buNone/>
              <a:defRPr sz="4200">
                <a:solidFill>
                  <a:schemeClr val="dk1"/>
                </a:solidFill>
                <a:latin typeface="Economica"/>
                <a:ea typeface="Economica"/>
                <a:cs typeface="Economica"/>
                <a:sym typeface="Economica"/>
              </a:defRPr>
            </a:lvl5pPr>
            <a:lvl6pPr lvl="5">
              <a:spcBef>
                <a:spcPts val="0"/>
              </a:spcBef>
              <a:buClr>
                <a:schemeClr val="dk1"/>
              </a:buClr>
              <a:buSzPct val="100000"/>
              <a:buFont typeface="Economica"/>
              <a:buNone/>
              <a:defRPr sz="4200">
                <a:solidFill>
                  <a:schemeClr val="dk1"/>
                </a:solidFill>
                <a:latin typeface="Economica"/>
                <a:ea typeface="Economica"/>
                <a:cs typeface="Economica"/>
                <a:sym typeface="Economica"/>
              </a:defRPr>
            </a:lvl6pPr>
            <a:lvl7pPr lvl="6">
              <a:spcBef>
                <a:spcPts val="0"/>
              </a:spcBef>
              <a:buClr>
                <a:schemeClr val="dk1"/>
              </a:buClr>
              <a:buSzPct val="100000"/>
              <a:buFont typeface="Economica"/>
              <a:buNone/>
              <a:defRPr sz="4200">
                <a:solidFill>
                  <a:schemeClr val="dk1"/>
                </a:solidFill>
                <a:latin typeface="Economica"/>
                <a:ea typeface="Economica"/>
                <a:cs typeface="Economica"/>
                <a:sym typeface="Economica"/>
              </a:defRPr>
            </a:lvl7pPr>
            <a:lvl8pPr lvl="7">
              <a:spcBef>
                <a:spcPts val="0"/>
              </a:spcBef>
              <a:buClr>
                <a:schemeClr val="dk1"/>
              </a:buClr>
              <a:buSzPct val="100000"/>
              <a:buFont typeface="Economica"/>
              <a:buNone/>
              <a:defRPr sz="4200">
                <a:solidFill>
                  <a:schemeClr val="dk1"/>
                </a:solidFill>
                <a:latin typeface="Economica"/>
                <a:ea typeface="Economica"/>
                <a:cs typeface="Economica"/>
                <a:sym typeface="Economica"/>
              </a:defRPr>
            </a:lvl8pPr>
            <a:lvl9pPr lvl="8">
              <a:spcBef>
                <a:spcPts val="0"/>
              </a:spcBef>
              <a:buClr>
                <a:schemeClr val="dk1"/>
              </a:buClr>
              <a:buSzPct val="100000"/>
              <a:buFont typeface="Economica"/>
              <a:buNone/>
              <a:defRPr sz="4200">
                <a:solidFill>
                  <a:schemeClr val="dk1"/>
                </a:solidFill>
                <a:latin typeface="Economica"/>
                <a:ea typeface="Economica"/>
                <a:cs typeface="Economica"/>
                <a:sym typeface="Economica"/>
              </a:defRPr>
            </a:lvl9pPr>
          </a:lstStyle>
          <a:p/>
        </p:txBody>
      </p:sp>
      <p:sp>
        <p:nvSpPr>
          <p:cNvPr id="7" name="Shape 7"/>
          <p:cNvSpPr txBox="1"/>
          <p:nvPr>
            <p:ph idx="1" type="body"/>
          </p:nvPr>
        </p:nvSpPr>
        <p:spPr>
          <a:xfrm>
            <a:off x="311700" y="1225225"/>
            <a:ext cx="8520599" cy="33540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1"/>
              </a:buClr>
              <a:buSzPct val="100000"/>
              <a:buFont typeface="Open Sans"/>
              <a:defRPr sz="1800">
                <a:solidFill>
                  <a:schemeClr val="dk1"/>
                </a:solidFill>
                <a:latin typeface="Open Sans"/>
                <a:ea typeface="Open Sans"/>
                <a:cs typeface="Open Sans"/>
                <a:sym typeface="Open Sans"/>
              </a:defRPr>
            </a:lvl1pPr>
            <a:lvl2pPr lvl="1">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2pPr>
            <a:lvl3pPr lvl="2">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3pPr>
            <a:lvl4pPr lvl="3">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4pPr>
            <a:lvl5pPr lvl="4">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5pPr>
            <a:lvl6pPr lvl="5">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6pPr>
            <a:lvl7pPr lvl="6">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7pPr>
            <a:lvl8pPr lvl="7">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8pPr>
            <a:lvl9pPr lvl="8">
              <a:lnSpc>
                <a:spcPct val="115000"/>
              </a:lnSpc>
              <a:spcBef>
                <a:spcPts val="0"/>
              </a:spcBef>
              <a:spcAft>
                <a:spcPts val="1600"/>
              </a:spcAft>
              <a:buClr>
                <a:schemeClr val="dk1"/>
              </a:buClr>
              <a:buFont typeface="Open Sans"/>
              <a:defRPr>
                <a:solidFill>
                  <a:schemeClr val="dk1"/>
                </a:solidFill>
                <a:latin typeface="Open Sans"/>
                <a:ea typeface="Open Sans"/>
                <a:cs typeface="Open Sans"/>
                <a:sym typeface="Open Sans"/>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1"/>
                </a:solidFill>
                <a:latin typeface="Economica"/>
                <a:ea typeface="Economica"/>
                <a:cs typeface="Economica"/>
                <a:sym typeface="Economica"/>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rtl val="0"/>
        </a:defRPr>
      </a:lvl9pPr>
    </p:otherStyle>
  </p:txStyles>
</p:sldMaster>
</file>

<file path=ppt/slides/_rels/slide.xml.rels><?xml version="1.0" encoding="UTF-8" standalone="yes"?><Relationships xmlns="http://schemas.openxmlformats.org/package/2006/relationships"><Relationship Id="rId1" Type="http://schemas.openxmlformats.org/officeDocument/2006/relationships/slideLayout" Target="../slideLayouts/slideLayout.xml"/><Relationship Id="rId2" Type="http://schemas.openxmlformats.org/officeDocument/2006/relationships/notesSlide" Target="../notesSlides/notesSlide.xml"/><Relationship Id="rId3" Type="http://schemas.openxmlformats.org/officeDocument/2006/relationships/image" Target="../media/image01.jpg"/></Relationships>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02.png"/><Relationship Id="rId4" Type="http://schemas.openxmlformats.org/officeDocument/2006/relationships/image" Target="../media/image0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0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0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06.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03.jpg"/><Relationship Id="rId4" Type="http://schemas.openxmlformats.org/officeDocument/2006/relationships/image" Target="../media/image04.jpg"/><Relationship Id="rId5" Type="http://schemas.openxmlformats.org/officeDocument/2006/relationships/image" Target="../media/image16.jpg"/><Relationship Id="rId6" Type="http://schemas.openxmlformats.org/officeDocument/2006/relationships/image" Target="../media/image15.png"/><Relationship Id="rId7"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0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09.png"/></Relationships>
</file>

<file path=ppt/slides/slide.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61" name="Shape 61"/>
        <p:cNvGrpSpPr/>
        <p:nvPr/>
      </p:nvGrpSpPr>
      <p:grpSpPr>
        <a:xfrm>
          <a:off x="0" y="0"/>
          <a:ext cx="0" cy="0"/>
          <a:chOff x="0" y="0"/>
          <a:chExt cx="0" cy="0"/>
        </a:xfrm>
      </p:grpSpPr>
      <p:sp>
        <p:nvSpPr>
          <p:cNvPr id="62" name="Shape 62"/>
          <p:cNvSpPr txBox="1"/>
          <p:nvPr>
            <p:ph type="ctrTitle"/>
          </p:nvPr>
        </p:nvSpPr>
        <p:spPr>
          <a:xfrm>
            <a:off x="3044700" y="1444255"/>
            <a:ext cx="3054600" cy="1537199"/>
          </a:xfrm>
          <a:prstGeom prst="rect">
            <a:avLst/>
          </a:prstGeom>
        </p:spPr>
        <p:txBody>
          <a:bodyPr anchorCtr="0" anchor="b" bIns="91425" lIns="91425" rIns="91425" tIns="91425">
            <a:noAutofit/>
          </a:bodyPr>
          <a:lstStyle/>
          <a:p>
            <a:pPr lvl="0">
              <a:spcBef>
                <a:spcPts val="0"/>
              </a:spcBef>
              <a:buNone/>
            </a:pPr>
            <a:r>
              <a:rPr lang="en">
                <a:solidFill>
                  <a:srgbClr val="FFF2CC"/>
                </a:solidFill>
              </a:rPr>
              <a:t>Keggers aka Kegs “R” Us</a:t>
            </a:r>
          </a:p>
        </p:txBody>
      </p:sp>
      <p:sp>
        <p:nvSpPr>
          <p:cNvPr id="63" name="Shape 63"/>
          <p:cNvSpPr txBox="1"/>
          <p:nvPr/>
        </p:nvSpPr>
        <p:spPr>
          <a:xfrm>
            <a:off x="3044700" y="3744625"/>
            <a:ext cx="5120399" cy="880799"/>
          </a:xfrm>
          <a:prstGeom prst="rect">
            <a:avLst/>
          </a:prstGeom>
          <a:noFill/>
          <a:ln>
            <a:noFill/>
          </a:ln>
        </p:spPr>
        <p:txBody>
          <a:bodyPr anchorCtr="0" anchor="t" bIns="91425" lIns="91425" rIns="91425" tIns="91425">
            <a:noAutofit/>
          </a:bodyPr>
          <a:lstStyle/>
          <a:p>
            <a:pPr indent="0" lvl="0" marL="914400" rtl="0">
              <a:spcBef>
                <a:spcPts val="0"/>
              </a:spcBef>
              <a:buNone/>
            </a:pPr>
            <a:r>
              <a:rPr b="1" lang="en">
                <a:solidFill>
                  <a:srgbClr val="FFFFFF"/>
                </a:solidFill>
              </a:rPr>
              <a:t>     Team 2:</a:t>
            </a:r>
          </a:p>
          <a:p>
            <a:pPr lvl="0">
              <a:spcBef>
                <a:spcPts val="0"/>
              </a:spcBef>
              <a:buNone/>
            </a:pPr>
            <a:r>
              <a:rPr b="1" lang="en">
                <a:solidFill>
                  <a:srgbClr val="FFFFFF"/>
                </a:solidFill>
              </a:rPr>
              <a:t>Fola, Pablo, Phani, Frank, and Peter</a:t>
            </a:r>
          </a:p>
        </p:txBody>
      </p:sp>
    </p:spTree>
  </p:cSld>
  <p:clrMapOvr>
    <a:masterClrMapping/>
  </p:clrMapOvr>
  <p:transition spd="slow">
    <p:cut/>
  </p:transition>
</p:sld>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7" name="Shape 67"/>
        <p:cNvGrpSpPr/>
        <p:nvPr/>
      </p:nvGrpSpPr>
      <p:grpSpPr>
        <a:xfrm>
          <a:off x="0" y="0"/>
          <a:ext cx="0" cy="0"/>
          <a:chOff x="0" y="0"/>
          <a:chExt cx="0" cy="0"/>
        </a:xfrm>
      </p:grpSpPr>
      <p:sp>
        <p:nvSpPr>
          <p:cNvPr id="68" name="Shape 68"/>
          <p:cNvSpPr txBox="1"/>
          <p:nvPr>
            <p:ph type="title"/>
          </p:nvPr>
        </p:nvSpPr>
        <p:spPr>
          <a:xfrm>
            <a:off x="311700" y="315925"/>
            <a:ext cx="8520599" cy="831299"/>
          </a:xfrm>
          <a:prstGeom prst="rect">
            <a:avLst/>
          </a:prstGeom>
        </p:spPr>
        <p:txBody>
          <a:bodyPr anchorCtr="0" anchor="b" bIns="91425" lIns="91425" rIns="91425" tIns="91425">
            <a:noAutofit/>
          </a:bodyPr>
          <a:lstStyle/>
          <a:p>
            <a:pPr lvl="0" algn="ctr">
              <a:spcBef>
                <a:spcPts val="0"/>
              </a:spcBef>
              <a:buNone/>
            </a:pPr>
            <a:r>
              <a:rPr lang="en" sz="3000"/>
              <a:t>Keggers: General Idea</a:t>
            </a:r>
          </a:p>
        </p:txBody>
      </p:sp>
      <p:sp>
        <p:nvSpPr>
          <p:cNvPr id="69" name="Shape 69"/>
          <p:cNvSpPr txBox="1"/>
          <p:nvPr>
            <p:ph idx="1" type="body"/>
          </p:nvPr>
        </p:nvSpPr>
        <p:spPr>
          <a:xfrm>
            <a:off x="311700" y="1225225"/>
            <a:ext cx="8520599" cy="3354000"/>
          </a:xfrm>
          <a:prstGeom prst="rect">
            <a:avLst/>
          </a:prstGeom>
        </p:spPr>
        <p:txBody>
          <a:bodyPr anchorCtr="0" anchor="t" bIns="91425" lIns="91425" rIns="91425" tIns="91425">
            <a:noAutofit/>
          </a:bodyPr>
          <a:lstStyle/>
          <a:p>
            <a:pPr lvl="0" rtl="0">
              <a:lnSpc>
                <a:spcPct val="100000"/>
              </a:lnSpc>
              <a:spcBef>
                <a:spcPts val="0"/>
              </a:spcBef>
              <a:buNone/>
            </a:pPr>
            <a:r>
              <a:rPr lang="en" sz="1400"/>
              <a:t>What Do We Do?</a:t>
            </a:r>
          </a:p>
          <a:p>
            <a:pPr indent="-317500" lvl="0" marL="457200" rtl="0">
              <a:lnSpc>
                <a:spcPct val="100000"/>
              </a:lnSpc>
              <a:spcBef>
                <a:spcPts val="0"/>
              </a:spcBef>
              <a:buSzPct val="100000"/>
            </a:pPr>
            <a:r>
              <a:rPr lang="en" sz="1400"/>
              <a:t>Access to pickup/reserve kegs based on user feedback</a:t>
            </a:r>
          </a:p>
          <a:p>
            <a:pPr lvl="0" rtl="0">
              <a:lnSpc>
                <a:spcPct val="100000"/>
              </a:lnSpc>
              <a:spcBef>
                <a:spcPts val="0"/>
              </a:spcBef>
              <a:buNone/>
            </a:pPr>
            <a:r>
              <a:rPr lang="en" sz="1400"/>
              <a:t>How Do We Do It?</a:t>
            </a:r>
          </a:p>
          <a:p>
            <a:pPr indent="-317500" lvl="0" marL="457200" rtl="0">
              <a:lnSpc>
                <a:spcPct val="100000"/>
              </a:lnSpc>
              <a:spcBef>
                <a:spcPts val="0"/>
              </a:spcBef>
              <a:buSzPct val="100000"/>
            </a:pPr>
            <a:r>
              <a:rPr lang="en" sz="1400"/>
              <a:t>Liquor store owners have subscriptions for spots on the website</a:t>
            </a:r>
          </a:p>
          <a:p>
            <a:pPr lvl="0" rtl="0">
              <a:lnSpc>
                <a:spcPct val="100000"/>
              </a:lnSpc>
              <a:spcBef>
                <a:spcPts val="0"/>
              </a:spcBef>
              <a:buNone/>
            </a:pPr>
            <a:r>
              <a:rPr lang="en" sz="1400"/>
              <a:t>Business Model?</a:t>
            </a:r>
          </a:p>
          <a:p>
            <a:pPr indent="-317500" lvl="0" marL="457200" rtl="0">
              <a:lnSpc>
                <a:spcPct val="100000"/>
              </a:lnSpc>
              <a:spcBef>
                <a:spcPts val="0"/>
              </a:spcBef>
              <a:buSzPct val="100000"/>
            </a:pPr>
            <a:r>
              <a:rPr lang="en" sz="1400"/>
              <a:t>B2C (Vortal: Kegs)</a:t>
            </a:r>
          </a:p>
          <a:p>
            <a:pPr lvl="0" rtl="0">
              <a:lnSpc>
                <a:spcPct val="100000"/>
              </a:lnSpc>
              <a:spcBef>
                <a:spcPts val="0"/>
              </a:spcBef>
              <a:buNone/>
            </a:pPr>
            <a:r>
              <a:rPr lang="en" sz="1400"/>
              <a:t>Revenue?</a:t>
            </a:r>
          </a:p>
          <a:p>
            <a:pPr indent="-317500" lvl="0" marL="457200" rtl="0">
              <a:lnSpc>
                <a:spcPct val="100000"/>
              </a:lnSpc>
              <a:spcBef>
                <a:spcPts val="0"/>
              </a:spcBef>
              <a:buSzPct val="100000"/>
            </a:pPr>
            <a:r>
              <a:rPr lang="en" sz="1400"/>
              <a:t>Subscription Model</a:t>
            </a:r>
          </a:p>
          <a:p>
            <a:pPr lvl="0" rtl="0">
              <a:lnSpc>
                <a:spcPct val="100000"/>
              </a:lnSpc>
              <a:spcBef>
                <a:spcPts val="0"/>
              </a:spcBef>
              <a:buNone/>
            </a:pPr>
            <a:r>
              <a:t/>
            </a:r>
            <a:endParaRPr sz="1400"/>
          </a:p>
          <a:p>
            <a:pPr lvl="0" rtl="0">
              <a:lnSpc>
                <a:spcPct val="100000"/>
              </a:lnSpc>
              <a:spcBef>
                <a:spcPts val="0"/>
              </a:spcBef>
              <a:buNone/>
            </a:pPr>
            <a:r>
              <a:t/>
            </a:r>
            <a:endParaRPr sz="1400"/>
          </a:p>
          <a:p>
            <a:pPr lvl="0" rtl="0">
              <a:lnSpc>
                <a:spcPct val="100000"/>
              </a:lnSpc>
              <a:spcBef>
                <a:spcPts val="0"/>
              </a:spcBef>
              <a:buNone/>
            </a:pPr>
            <a:r>
              <a:t/>
            </a:r>
            <a:endParaRPr sz="1400"/>
          </a:p>
          <a:p>
            <a:pPr lvl="0" rtl="0">
              <a:lnSpc>
                <a:spcPct val="100000"/>
              </a:lnSpc>
              <a:spcBef>
                <a:spcPts val="0"/>
              </a:spcBef>
              <a:buNone/>
            </a:pPr>
            <a:r>
              <a:rPr lang="en" sz="1400"/>
              <a:t>	</a:t>
            </a:r>
          </a:p>
          <a:p>
            <a:pPr lvl="0" rtl="0">
              <a:lnSpc>
                <a:spcPct val="100000"/>
              </a:lnSpc>
              <a:spcBef>
                <a:spcPts val="0"/>
              </a:spcBef>
              <a:buNone/>
            </a:pPr>
            <a:r>
              <a:rPr lang="en" sz="1400"/>
              <a:t>	</a:t>
            </a:r>
          </a:p>
          <a:p>
            <a:pPr lvl="0">
              <a:spcBef>
                <a:spcPts val="0"/>
              </a:spcBef>
              <a:buNone/>
            </a:pPr>
            <a:r>
              <a:rPr lang="en"/>
              <a:t>	</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4" name="Shape 134"/>
        <p:cNvGrpSpPr/>
        <p:nvPr/>
      </p:nvGrpSpPr>
      <p:grpSpPr>
        <a:xfrm>
          <a:off x="0" y="0"/>
          <a:ext cx="0" cy="0"/>
          <a:chOff x="0" y="0"/>
          <a:chExt cx="0" cy="0"/>
        </a:xfrm>
      </p:grpSpPr>
      <p:sp>
        <p:nvSpPr>
          <p:cNvPr id="135" name="Shape 135"/>
          <p:cNvSpPr txBox="1"/>
          <p:nvPr>
            <p:ph type="title"/>
          </p:nvPr>
        </p:nvSpPr>
        <p:spPr>
          <a:xfrm>
            <a:off x="311700" y="315925"/>
            <a:ext cx="8520599" cy="831299"/>
          </a:xfrm>
          <a:prstGeom prst="rect">
            <a:avLst/>
          </a:prstGeom>
        </p:spPr>
        <p:txBody>
          <a:bodyPr anchorCtr="0" anchor="b" bIns="91425" lIns="91425" rIns="91425" tIns="91425">
            <a:noAutofit/>
          </a:bodyPr>
          <a:lstStyle/>
          <a:p>
            <a:pPr lvl="0">
              <a:spcBef>
                <a:spcPts val="0"/>
              </a:spcBef>
              <a:buNone/>
            </a:pPr>
            <a:r>
              <a:rPr lang="en"/>
              <a:t>Risk Analysis Cont.</a:t>
            </a:r>
          </a:p>
        </p:txBody>
      </p:sp>
      <p:sp>
        <p:nvSpPr>
          <p:cNvPr id="136" name="Shape 136"/>
          <p:cNvSpPr txBox="1"/>
          <p:nvPr>
            <p:ph idx="1" type="body"/>
          </p:nvPr>
        </p:nvSpPr>
        <p:spPr>
          <a:xfrm>
            <a:off x="311700" y="1225225"/>
            <a:ext cx="7591499" cy="3354000"/>
          </a:xfrm>
          <a:prstGeom prst="rect">
            <a:avLst/>
          </a:prstGeom>
        </p:spPr>
        <p:txBody>
          <a:bodyPr anchorCtr="0" anchor="t" bIns="91425" lIns="91425" rIns="91425" tIns="91425">
            <a:noAutofit/>
          </a:bodyPr>
          <a:lstStyle/>
          <a:p>
            <a:pPr indent="387350" lvl="0" marL="0" rtl="0">
              <a:spcBef>
                <a:spcPts val="0"/>
              </a:spcBef>
              <a:spcAft>
                <a:spcPts val="0"/>
              </a:spcAft>
              <a:buClr>
                <a:schemeClr val="dk1"/>
              </a:buClr>
              <a:buSzPct val="100000"/>
              <a:buFont typeface="Arial"/>
              <a:buNone/>
            </a:pPr>
            <a:r>
              <a:rPr b="1" lang="en" sz="1050">
                <a:solidFill>
                  <a:srgbClr val="277FC0"/>
                </a:solidFill>
                <a:highlight>
                  <a:srgbClr val="FFFFFF"/>
                </a:highlight>
                <a:latin typeface="Verdana"/>
                <a:ea typeface="Verdana"/>
                <a:cs typeface="Verdana"/>
                <a:sym typeface="Verdana"/>
              </a:rPr>
              <a:t>Industry Specific Risks</a:t>
            </a:r>
          </a:p>
          <a:p>
            <a:pPr lvl="0" marR="0" rtl="0" algn="l">
              <a:lnSpc>
                <a:spcPct val="115000"/>
              </a:lnSpc>
              <a:spcBef>
                <a:spcPts val="0"/>
              </a:spcBef>
              <a:spcAft>
                <a:spcPts val="0"/>
              </a:spcAft>
              <a:buNone/>
            </a:pPr>
            <a:r>
              <a:t/>
            </a:r>
            <a:endParaRPr sz="1200">
              <a:highlight>
                <a:srgbClr val="FFFFFF"/>
              </a:highlight>
              <a:latin typeface="Times New Roman"/>
              <a:ea typeface="Times New Roman"/>
              <a:cs typeface="Times New Roman"/>
              <a:sym typeface="Times New Roman"/>
            </a:endParaRPr>
          </a:p>
          <a:p>
            <a:pPr indent="-304800" lvl="0" marL="13716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This industry is saturated with different players requesting location and inventory based information from liquor stores. Store owners have become suspicious and less trusting</a:t>
            </a:r>
          </a:p>
          <a:p>
            <a:pPr indent="-304800" lvl="1" marL="18288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Insufficient number of participating liquor store owners</a:t>
            </a:r>
          </a:p>
          <a:p>
            <a:pPr indent="-304800" lvl="1" marL="18288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Partnering with stores that maintain poor or unreliable inventory management</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Joint Credibility with partners</a:t>
            </a:r>
          </a:p>
          <a:p>
            <a:pPr indent="0" lvl="0" marL="914400" rtl="0">
              <a:spcBef>
                <a:spcPts val="0"/>
              </a:spcBef>
              <a:spcAft>
                <a:spcPts val="0"/>
              </a:spcAft>
              <a:buNone/>
            </a:pPr>
            <a:r>
              <a:t/>
            </a:r>
            <a:endParaRPr sz="1200">
              <a:highlight>
                <a:srgbClr val="FFFFFF"/>
              </a:highlight>
              <a:latin typeface="Times New Roman"/>
              <a:ea typeface="Times New Roman"/>
              <a:cs typeface="Times New Roman"/>
              <a:sym typeface="Times New Roman"/>
            </a:endParaRPr>
          </a:p>
          <a:p>
            <a:pPr indent="-304800" lvl="0" marL="13716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Risk Management</a:t>
            </a:r>
          </a:p>
          <a:p>
            <a:pPr indent="-304800" lvl="1" marL="18288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Low annual participation cost for liquor stores along with free trials to demonstrate our service value</a:t>
            </a:r>
          </a:p>
          <a:p>
            <a:pPr indent="-304800" lvl="1" marL="18288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Maintaining Credibility with our customers hinges on our ability to maintain accurate inventory information. </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We will keep track of each unsuccessful reservationS and provide details to the store owners to make them aware of their loss in business. This is in hopes that they  will address the issue.</a:t>
            </a:r>
          </a:p>
          <a:p>
            <a:pPr lvl="0">
              <a:spcBef>
                <a:spcPts val="0"/>
              </a:spcBef>
              <a:buNone/>
            </a:pPr>
            <a:r>
              <a:t/>
            </a:r>
            <a:endParaRPr/>
          </a:p>
        </p:txBody>
      </p:sp>
      <p:pic>
        <p:nvPicPr>
          <p:cNvPr id="137" name="Shape 137"/>
          <p:cNvPicPr preferRelativeResize="0"/>
          <p:nvPr/>
        </p:nvPicPr>
        <p:blipFill>
          <a:blip r:embed="rId3">
            <a:alphaModFix/>
          </a:blip>
          <a:stretch>
            <a:fillRect/>
          </a:stretch>
        </p:blipFill>
        <p:spPr>
          <a:xfrm>
            <a:off x="4417900" y="196025"/>
            <a:ext cx="4274899" cy="1256299"/>
          </a:xfrm>
          <a:prstGeom prst="rect">
            <a:avLst/>
          </a:prstGeom>
          <a:noFill/>
          <a:ln>
            <a:noFill/>
          </a:ln>
        </p:spPr>
      </p:pic>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1" name="Shape 141"/>
        <p:cNvGrpSpPr/>
        <p:nvPr/>
      </p:nvGrpSpPr>
      <p:grpSpPr>
        <a:xfrm>
          <a:off x="0" y="0"/>
          <a:ext cx="0" cy="0"/>
          <a:chOff x="0" y="0"/>
          <a:chExt cx="0" cy="0"/>
        </a:xfrm>
      </p:grpSpPr>
      <p:sp>
        <p:nvSpPr>
          <p:cNvPr id="142" name="Shape 142"/>
          <p:cNvSpPr txBox="1"/>
          <p:nvPr>
            <p:ph type="title"/>
          </p:nvPr>
        </p:nvSpPr>
        <p:spPr>
          <a:xfrm>
            <a:off x="311700" y="315925"/>
            <a:ext cx="8520599" cy="831299"/>
          </a:xfrm>
          <a:prstGeom prst="rect">
            <a:avLst/>
          </a:prstGeom>
        </p:spPr>
        <p:txBody>
          <a:bodyPr anchorCtr="0" anchor="b" bIns="91425" lIns="91425" rIns="91425" tIns="91425">
            <a:noAutofit/>
          </a:bodyPr>
          <a:lstStyle/>
          <a:p>
            <a:pPr lvl="0">
              <a:spcBef>
                <a:spcPts val="0"/>
              </a:spcBef>
              <a:buNone/>
            </a:pPr>
            <a:r>
              <a:rPr lang="en"/>
              <a:t>Risk Analysis Cont.</a:t>
            </a:r>
          </a:p>
        </p:txBody>
      </p:sp>
      <p:sp>
        <p:nvSpPr>
          <p:cNvPr id="143" name="Shape 143"/>
          <p:cNvSpPr txBox="1"/>
          <p:nvPr>
            <p:ph idx="1" type="body"/>
          </p:nvPr>
        </p:nvSpPr>
        <p:spPr>
          <a:xfrm>
            <a:off x="311700" y="1225225"/>
            <a:ext cx="8056200" cy="3354000"/>
          </a:xfrm>
          <a:prstGeom prst="rect">
            <a:avLst/>
          </a:prstGeom>
        </p:spPr>
        <p:txBody>
          <a:bodyPr anchorCtr="0" anchor="t" bIns="91425" lIns="91425" rIns="91425" tIns="91425">
            <a:noAutofit/>
          </a:bodyPr>
          <a:lstStyle/>
          <a:p>
            <a:pPr indent="457200" lvl="0" marL="0" rtl="0">
              <a:spcBef>
                <a:spcPts val="0"/>
              </a:spcBef>
              <a:spcAft>
                <a:spcPts val="0"/>
              </a:spcAft>
              <a:buNone/>
            </a:pPr>
            <a:r>
              <a:rPr b="1" lang="en" sz="1050">
                <a:solidFill>
                  <a:srgbClr val="277FC0"/>
                </a:solidFill>
                <a:highlight>
                  <a:srgbClr val="FFFFFF"/>
                </a:highlight>
                <a:latin typeface="Verdana"/>
                <a:ea typeface="Verdana"/>
                <a:cs typeface="Verdana"/>
                <a:sym typeface="Verdana"/>
              </a:rPr>
              <a:t>Company Specific Risks</a:t>
            </a:r>
          </a:p>
          <a:p>
            <a:pPr indent="-69850" lvl="0" marL="0" rtl="0">
              <a:spcBef>
                <a:spcPts val="0"/>
              </a:spcBef>
              <a:spcAft>
                <a:spcPts val="0"/>
              </a:spcAft>
              <a:buClr>
                <a:schemeClr val="dk1"/>
              </a:buClr>
              <a:buSzPct val="100000"/>
              <a:buFont typeface="Arial"/>
              <a:buNone/>
            </a:pPr>
            <a:r>
              <a:t/>
            </a:r>
            <a:endParaRPr b="1" sz="1050">
              <a:solidFill>
                <a:srgbClr val="277FC0"/>
              </a:solidFill>
              <a:highlight>
                <a:srgbClr val="FFFFFF"/>
              </a:highlight>
              <a:latin typeface="Verdana"/>
              <a:ea typeface="Verdana"/>
              <a:cs typeface="Verdana"/>
              <a:sym typeface="Verdana"/>
            </a:endParaRPr>
          </a:p>
          <a:p>
            <a:pPr indent="-304800" lvl="0" marL="13716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We will provide users of the site/app with a large amount of the information that they seek, prior to any transaction.</a:t>
            </a:r>
          </a:p>
          <a:p>
            <a:pPr indent="-304800" lvl="1" marL="18288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 They may simply use our site to view nearby liquor stores with their product and leave without a purchase</a:t>
            </a:r>
          </a:p>
          <a:p>
            <a:pPr indent="0" lvl="0" marL="457200" rtl="0">
              <a:spcBef>
                <a:spcPts val="0"/>
              </a:spcBef>
              <a:spcAft>
                <a:spcPts val="0"/>
              </a:spcAft>
              <a:buNone/>
            </a:pPr>
            <a:r>
              <a:t/>
            </a:r>
            <a:endParaRPr sz="1200">
              <a:highlight>
                <a:srgbClr val="FFFFFF"/>
              </a:highlight>
              <a:latin typeface="Times New Roman"/>
              <a:ea typeface="Times New Roman"/>
              <a:cs typeface="Times New Roman"/>
              <a:sym typeface="Times New Roman"/>
            </a:endParaRPr>
          </a:p>
          <a:p>
            <a:pPr indent="-304800" lvl="0" marL="13716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Risk Management</a:t>
            </a:r>
          </a:p>
          <a:p>
            <a:pPr indent="-304800" lvl="1" marL="18288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We plan to recoup some of the losses from customers who decide not to complete their reservations on our site with the revenue received from participating stores that pay the annual fee. </a:t>
            </a:r>
          </a:p>
          <a:p>
            <a:pPr indent="-304800" lvl="1" marL="18288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Because the annual fee will be low, we will need to develop a network of liquor stores as quickly as possible. </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free trial period</a:t>
            </a:r>
          </a:p>
          <a:p>
            <a:pPr lvl="0">
              <a:spcBef>
                <a:spcPts val="0"/>
              </a:spcBef>
              <a:buNone/>
            </a:pPr>
            <a:r>
              <a:t/>
            </a:r>
            <a:endParaRPr/>
          </a:p>
        </p:txBody>
      </p:sp>
      <p:pic>
        <p:nvPicPr>
          <p:cNvPr id="144" name="Shape 144"/>
          <p:cNvPicPr preferRelativeResize="0"/>
          <p:nvPr/>
        </p:nvPicPr>
        <p:blipFill>
          <a:blip r:embed="rId3">
            <a:alphaModFix/>
          </a:blip>
          <a:stretch>
            <a:fillRect/>
          </a:stretch>
        </p:blipFill>
        <p:spPr>
          <a:xfrm>
            <a:off x="4695800" y="100200"/>
            <a:ext cx="2857500" cy="1600200"/>
          </a:xfrm>
          <a:prstGeom prst="rect">
            <a:avLst/>
          </a:prstGeom>
          <a:noFill/>
          <a:ln>
            <a:noFill/>
          </a:ln>
        </p:spPr>
      </p:pic>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8" name="Shape 148"/>
        <p:cNvGrpSpPr/>
        <p:nvPr/>
      </p:nvGrpSpPr>
      <p:grpSpPr>
        <a:xfrm>
          <a:off x="0" y="0"/>
          <a:ext cx="0" cy="0"/>
          <a:chOff x="0" y="0"/>
          <a:chExt cx="0" cy="0"/>
        </a:xfrm>
      </p:grpSpPr>
      <p:sp>
        <p:nvSpPr>
          <p:cNvPr id="149" name="Shape 149"/>
          <p:cNvSpPr txBox="1"/>
          <p:nvPr>
            <p:ph type="title"/>
          </p:nvPr>
        </p:nvSpPr>
        <p:spPr>
          <a:xfrm>
            <a:off x="311700" y="315925"/>
            <a:ext cx="8520599" cy="831299"/>
          </a:xfrm>
          <a:prstGeom prst="rect">
            <a:avLst/>
          </a:prstGeom>
        </p:spPr>
        <p:txBody>
          <a:bodyPr anchorCtr="0" anchor="b" bIns="91425" lIns="91425" rIns="91425" tIns="91425">
            <a:noAutofit/>
          </a:bodyPr>
          <a:lstStyle/>
          <a:p>
            <a:pPr lvl="0">
              <a:spcBef>
                <a:spcPts val="0"/>
              </a:spcBef>
              <a:buNone/>
            </a:pPr>
            <a:r>
              <a:rPr lang="en"/>
              <a:t>Timeline of Project and Technological Challenges</a:t>
            </a:r>
          </a:p>
        </p:txBody>
      </p:sp>
      <p:sp>
        <p:nvSpPr>
          <p:cNvPr id="150" name="Shape 150"/>
          <p:cNvSpPr txBox="1"/>
          <p:nvPr>
            <p:ph idx="1" type="body"/>
          </p:nvPr>
        </p:nvSpPr>
        <p:spPr>
          <a:xfrm>
            <a:off x="311700" y="1225225"/>
            <a:ext cx="8520599" cy="3354000"/>
          </a:xfrm>
          <a:prstGeom prst="rect">
            <a:avLst/>
          </a:prstGeom>
        </p:spPr>
        <p:txBody>
          <a:bodyPr anchorCtr="0" anchor="t" bIns="91425" lIns="91425" rIns="91425" tIns="91425">
            <a:noAutofit/>
          </a:bodyPr>
          <a:lstStyle/>
          <a:p>
            <a:pPr indent="-228600" lvl="0" marL="457200" marR="0" rtl="0" algn="l">
              <a:lnSpc>
                <a:spcPct val="115000"/>
              </a:lnSpc>
              <a:spcBef>
                <a:spcPts val="0"/>
              </a:spcBef>
              <a:spcAft>
                <a:spcPts val="0"/>
              </a:spcAft>
            </a:pPr>
            <a:r>
              <a:rPr lang="en"/>
              <a:t>Business Assessment (1 year - 10 months before opening)</a:t>
            </a:r>
          </a:p>
          <a:p>
            <a:pPr indent="-228600" lvl="2" marL="1371600" marR="0" rtl="0" algn="l">
              <a:lnSpc>
                <a:spcPct val="115000"/>
              </a:lnSpc>
              <a:spcBef>
                <a:spcPts val="0"/>
              </a:spcBef>
              <a:spcAft>
                <a:spcPts val="0"/>
              </a:spcAft>
            </a:pPr>
            <a:r>
              <a:rPr lang="en"/>
              <a:t>Strengths and weaknesses, costs (Web hosting, fees, offices, etc.), financial resources (personal credit assessment, funding)</a:t>
            </a:r>
          </a:p>
          <a:p>
            <a:pPr indent="-228600" lvl="0" marL="457200" marR="0" rtl="0" algn="l">
              <a:lnSpc>
                <a:spcPct val="115000"/>
              </a:lnSpc>
              <a:spcBef>
                <a:spcPts val="0"/>
              </a:spcBef>
              <a:spcAft>
                <a:spcPts val="0"/>
              </a:spcAft>
            </a:pPr>
            <a:r>
              <a:rPr lang="en"/>
              <a:t>Background Research (10 - 7 months before opening)</a:t>
            </a:r>
          </a:p>
          <a:p>
            <a:pPr indent="-228600" lvl="2" marL="1371600" marR="0" rtl="0" algn="l">
              <a:lnSpc>
                <a:spcPct val="115000"/>
              </a:lnSpc>
              <a:spcBef>
                <a:spcPts val="0"/>
              </a:spcBef>
              <a:spcAft>
                <a:spcPts val="0"/>
              </a:spcAft>
            </a:pPr>
            <a:r>
              <a:rPr lang="en"/>
              <a:t>Licenses, registrations,  and/or legal requirements, Insurance and tax policies, Attorney and accountant consultations</a:t>
            </a:r>
          </a:p>
          <a:p>
            <a:pPr indent="-228600" lvl="0" marL="457200" marR="0" rtl="0" algn="l">
              <a:lnSpc>
                <a:spcPct val="115000"/>
              </a:lnSpc>
              <a:spcBef>
                <a:spcPts val="0"/>
              </a:spcBef>
              <a:spcAft>
                <a:spcPts val="0"/>
              </a:spcAft>
            </a:pPr>
            <a:r>
              <a:rPr lang="en"/>
              <a:t>Build Infrastructure (7 - 4 months before opening)</a:t>
            </a:r>
          </a:p>
          <a:p>
            <a:pPr indent="-228600" lvl="2" marL="1371600" marR="0" rtl="0" algn="l">
              <a:lnSpc>
                <a:spcPct val="115000"/>
              </a:lnSpc>
              <a:spcBef>
                <a:spcPts val="0"/>
              </a:spcBef>
              <a:spcAft>
                <a:spcPts val="0"/>
              </a:spcAft>
            </a:pPr>
            <a:r>
              <a:rPr lang="en"/>
              <a:t>Design app and website, front, back-end development, software for both business and users</a:t>
            </a:r>
          </a:p>
          <a:p>
            <a:pPr indent="-228600" lvl="0" marL="457200" marR="0" rtl="0" algn="l">
              <a:lnSpc>
                <a:spcPct val="115000"/>
              </a:lnSpc>
              <a:spcBef>
                <a:spcPts val="0"/>
              </a:spcBef>
              <a:spcAft>
                <a:spcPts val="0"/>
              </a:spcAft>
            </a:pPr>
            <a:r>
              <a:rPr lang="en"/>
              <a:t>Marketing and Finishing Touches (4 - 1 months before opening)</a:t>
            </a:r>
          </a:p>
          <a:p>
            <a:pPr indent="-228600" lvl="2" marL="1371600" marR="0" rtl="0" algn="l">
              <a:lnSpc>
                <a:spcPct val="115000"/>
              </a:lnSpc>
              <a:spcBef>
                <a:spcPts val="0"/>
              </a:spcBef>
              <a:spcAft>
                <a:spcPts val="0"/>
              </a:spcAft>
            </a:pPr>
            <a:r>
              <a:rPr lang="en"/>
              <a:t>Marketing campaign, advertisements, hire/train employees, open</a:t>
            </a: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4" name="Shape 154"/>
        <p:cNvGrpSpPr/>
        <p:nvPr/>
      </p:nvGrpSpPr>
      <p:grpSpPr>
        <a:xfrm>
          <a:off x="0" y="0"/>
          <a:ext cx="0" cy="0"/>
          <a:chOff x="0" y="0"/>
          <a:chExt cx="0" cy="0"/>
        </a:xfrm>
      </p:grpSpPr>
      <p:sp>
        <p:nvSpPr>
          <p:cNvPr id="155" name="Shape 155"/>
          <p:cNvSpPr txBox="1"/>
          <p:nvPr>
            <p:ph type="title"/>
          </p:nvPr>
        </p:nvSpPr>
        <p:spPr>
          <a:xfrm>
            <a:off x="311700" y="315925"/>
            <a:ext cx="8520599" cy="831299"/>
          </a:xfrm>
          <a:prstGeom prst="rect">
            <a:avLst/>
          </a:prstGeom>
        </p:spPr>
        <p:txBody>
          <a:bodyPr anchorCtr="0" anchor="b" bIns="91425" lIns="91425" rIns="91425" tIns="91425">
            <a:noAutofit/>
          </a:bodyPr>
          <a:lstStyle/>
          <a:p>
            <a:pPr lvl="0" rtl="0">
              <a:spcBef>
                <a:spcPts val="0"/>
              </a:spcBef>
              <a:buNone/>
            </a:pPr>
            <a:r>
              <a:rPr lang="en"/>
              <a:t>Timeline of Project and Technological Challenges</a:t>
            </a:r>
          </a:p>
        </p:txBody>
      </p:sp>
      <p:sp>
        <p:nvSpPr>
          <p:cNvPr id="156" name="Shape 156"/>
          <p:cNvSpPr txBox="1"/>
          <p:nvPr>
            <p:ph idx="1" type="body"/>
          </p:nvPr>
        </p:nvSpPr>
        <p:spPr>
          <a:xfrm>
            <a:off x="311700" y="1225225"/>
            <a:ext cx="8520599" cy="3354000"/>
          </a:xfrm>
          <a:prstGeom prst="rect">
            <a:avLst/>
          </a:prstGeom>
        </p:spPr>
        <p:txBody>
          <a:bodyPr anchorCtr="0" anchor="t" bIns="91425" lIns="91425" rIns="91425" tIns="91425">
            <a:noAutofit/>
          </a:bodyPr>
          <a:lstStyle/>
          <a:p>
            <a:pPr indent="-228600" lvl="0" marL="457200" rtl="0">
              <a:spcBef>
                <a:spcPts val="0"/>
              </a:spcBef>
            </a:pPr>
            <a:r>
              <a:rPr lang="en"/>
              <a:t>Information Security/Privacy</a:t>
            </a:r>
          </a:p>
          <a:p>
            <a:pPr indent="-228600" lvl="0" marL="457200" rtl="0">
              <a:spcBef>
                <a:spcPts val="0"/>
              </a:spcBef>
            </a:pPr>
            <a:r>
              <a:rPr lang="en"/>
              <a:t>Communication </a:t>
            </a:r>
          </a:p>
          <a:p>
            <a:pPr indent="-228600" lvl="0" marL="457200" rtl="0">
              <a:spcBef>
                <a:spcPts val="0"/>
              </a:spcBef>
            </a:pPr>
            <a:r>
              <a:rPr lang="en"/>
              <a:t>Data Management/Loss</a:t>
            </a:r>
          </a:p>
          <a:p>
            <a:pPr indent="-228600" lvl="0" marL="457200" rtl="0">
              <a:spcBef>
                <a:spcPts val="0"/>
              </a:spcBef>
            </a:pPr>
            <a:r>
              <a:rPr lang="en"/>
              <a:t>Efficient Website/App</a:t>
            </a:r>
          </a:p>
          <a:p>
            <a:pPr indent="-228600" lvl="0" marL="457200" rtl="0">
              <a:spcBef>
                <a:spcPts val="0"/>
              </a:spcBef>
            </a:pPr>
            <a:r>
              <a:rPr lang="en"/>
              <a:t>Proper/Updated Hardware</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FFFFF"/>
        </a:solidFill>
      </p:bgPr>
    </p:bg>
    <p:spTree>
      <p:nvGrpSpPr>
        <p:cNvPr id="73" name="Shape 73"/>
        <p:cNvGrpSpPr/>
        <p:nvPr/>
      </p:nvGrpSpPr>
      <p:grpSpPr>
        <a:xfrm>
          <a:off x="0" y="0"/>
          <a:ext cx="0" cy="0"/>
          <a:chOff x="0" y="0"/>
          <a:chExt cx="0" cy="0"/>
        </a:xfrm>
      </p:grpSpPr>
      <p:sp>
        <p:nvSpPr>
          <p:cNvPr id="74" name="Shape 74"/>
          <p:cNvSpPr txBox="1"/>
          <p:nvPr>
            <p:ph type="title"/>
          </p:nvPr>
        </p:nvSpPr>
        <p:spPr>
          <a:xfrm>
            <a:off x="311700" y="315925"/>
            <a:ext cx="8520599" cy="831299"/>
          </a:xfrm>
          <a:prstGeom prst="rect">
            <a:avLst/>
          </a:prstGeom>
        </p:spPr>
        <p:txBody>
          <a:bodyPr anchorCtr="0" anchor="b" bIns="91425" lIns="91425" rIns="91425" tIns="91425">
            <a:noAutofit/>
          </a:bodyPr>
          <a:lstStyle/>
          <a:p>
            <a:pPr lvl="0">
              <a:spcBef>
                <a:spcPts val="0"/>
              </a:spcBef>
              <a:buNone/>
            </a:pPr>
            <a:r>
              <a:rPr lang="en"/>
              <a:t>Market</a:t>
            </a:r>
          </a:p>
        </p:txBody>
      </p:sp>
      <p:pic>
        <p:nvPicPr>
          <p:cNvPr id="75" name="Shape 75"/>
          <p:cNvPicPr preferRelativeResize="0"/>
          <p:nvPr/>
        </p:nvPicPr>
        <p:blipFill>
          <a:blip r:embed="rId3">
            <a:alphaModFix/>
          </a:blip>
          <a:stretch>
            <a:fillRect/>
          </a:stretch>
        </p:blipFill>
        <p:spPr>
          <a:xfrm>
            <a:off x="0" y="1226350"/>
            <a:ext cx="4469042" cy="2240924"/>
          </a:xfrm>
          <a:prstGeom prst="rect">
            <a:avLst/>
          </a:prstGeom>
          <a:noFill/>
          <a:ln>
            <a:noFill/>
          </a:ln>
        </p:spPr>
      </p:pic>
      <p:pic>
        <p:nvPicPr>
          <p:cNvPr id="76" name="Shape 76"/>
          <p:cNvPicPr preferRelativeResize="0"/>
          <p:nvPr/>
        </p:nvPicPr>
        <p:blipFill>
          <a:blip r:embed="rId4">
            <a:alphaModFix/>
          </a:blip>
          <a:stretch>
            <a:fillRect/>
          </a:stretch>
        </p:blipFill>
        <p:spPr>
          <a:xfrm>
            <a:off x="4474750" y="1226350"/>
            <a:ext cx="4669249" cy="2240924"/>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0" name="Shape 80"/>
        <p:cNvGrpSpPr/>
        <p:nvPr/>
      </p:nvGrpSpPr>
      <p:grpSpPr>
        <a:xfrm>
          <a:off x="0" y="0"/>
          <a:ext cx="0" cy="0"/>
          <a:chOff x="0" y="0"/>
          <a:chExt cx="0" cy="0"/>
        </a:xfrm>
      </p:grpSpPr>
      <p:sp>
        <p:nvSpPr>
          <p:cNvPr id="81" name="Shape 81"/>
          <p:cNvSpPr txBox="1"/>
          <p:nvPr>
            <p:ph type="title"/>
          </p:nvPr>
        </p:nvSpPr>
        <p:spPr>
          <a:xfrm>
            <a:off x="311700" y="315925"/>
            <a:ext cx="8520599" cy="831299"/>
          </a:xfrm>
          <a:prstGeom prst="rect">
            <a:avLst/>
          </a:prstGeom>
        </p:spPr>
        <p:txBody>
          <a:bodyPr anchorCtr="0" anchor="b" bIns="91425" lIns="91425" rIns="91425" tIns="91425">
            <a:noAutofit/>
          </a:bodyPr>
          <a:lstStyle/>
          <a:p>
            <a:pPr lvl="0">
              <a:spcBef>
                <a:spcPts val="0"/>
              </a:spcBef>
              <a:buNone/>
            </a:pPr>
            <a:r>
              <a:rPr lang="en"/>
              <a:t>Market</a:t>
            </a:r>
          </a:p>
        </p:txBody>
      </p:sp>
      <p:pic>
        <p:nvPicPr>
          <p:cNvPr id="82" name="Shape 82"/>
          <p:cNvPicPr preferRelativeResize="0"/>
          <p:nvPr/>
        </p:nvPicPr>
        <p:blipFill>
          <a:blip r:embed="rId3">
            <a:alphaModFix/>
          </a:blip>
          <a:stretch>
            <a:fillRect/>
          </a:stretch>
        </p:blipFill>
        <p:spPr>
          <a:xfrm>
            <a:off x="2516499" y="1152475"/>
            <a:ext cx="3902474" cy="3709449"/>
          </a:xfrm>
          <a:prstGeom prst="rect">
            <a:avLst/>
          </a:prstGeom>
          <a:noFill/>
          <a:ln>
            <a:noFill/>
          </a:ln>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6" name="Shape 86"/>
        <p:cNvGrpSpPr/>
        <p:nvPr/>
      </p:nvGrpSpPr>
      <p:grpSpPr>
        <a:xfrm>
          <a:off x="0" y="0"/>
          <a:ext cx="0" cy="0"/>
          <a:chOff x="0" y="0"/>
          <a:chExt cx="0" cy="0"/>
        </a:xfrm>
      </p:grpSpPr>
      <p:sp>
        <p:nvSpPr>
          <p:cNvPr id="87" name="Shape 87"/>
          <p:cNvSpPr txBox="1"/>
          <p:nvPr>
            <p:ph type="title"/>
          </p:nvPr>
        </p:nvSpPr>
        <p:spPr>
          <a:xfrm>
            <a:off x="378200" y="-83150"/>
            <a:ext cx="8520599" cy="831299"/>
          </a:xfrm>
          <a:prstGeom prst="rect">
            <a:avLst/>
          </a:prstGeom>
        </p:spPr>
        <p:txBody>
          <a:bodyPr anchorCtr="0" anchor="b" bIns="91425" lIns="91425" rIns="91425" tIns="91425">
            <a:noAutofit/>
          </a:bodyPr>
          <a:lstStyle/>
          <a:p>
            <a:pPr indent="457200" lvl="0" marL="1828800">
              <a:spcBef>
                <a:spcPts val="0"/>
              </a:spcBef>
              <a:buNone/>
            </a:pPr>
            <a:r>
              <a:rPr lang="en"/>
              <a:t>Analysis of Competitors</a:t>
            </a:r>
          </a:p>
        </p:txBody>
      </p:sp>
      <p:sp>
        <p:nvSpPr>
          <p:cNvPr id="88" name="Shape 88"/>
          <p:cNvSpPr txBox="1"/>
          <p:nvPr>
            <p:ph idx="1" type="body"/>
          </p:nvPr>
        </p:nvSpPr>
        <p:spPr>
          <a:xfrm>
            <a:off x="311700" y="1225225"/>
            <a:ext cx="8520599" cy="3354000"/>
          </a:xfrm>
          <a:prstGeom prst="rect">
            <a:avLst/>
          </a:prstGeom>
        </p:spPr>
        <p:txBody>
          <a:bodyPr anchorCtr="0" anchor="t" bIns="91425" lIns="91425" rIns="91425" tIns="91425">
            <a:noAutofit/>
          </a:bodyPr>
          <a:lstStyle/>
          <a:p>
            <a:pPr indent="0" lvl="0" marL="0" rtl="0">
              <a:spcBef>
                <a:spcPts val="0"/>
              </a:spcBef>
              <a:spcAft>
                <a:spcPts val="0"/>
              </a:spcAft>
              <a:buNone/>
            </a:pPr>
            <a:r>
              <a:t/>
            </a:r>
            <a:endParaRPr sz="1200"/>
          </a:p>
          <a:p>
            <a:pPr lvl="0" rtl="0">
              <a:spcBef>
                <a:spcPts val="0"/>
              </a:spcBef>
              <a:spcAft>
                <a:spcPts val="0"/>
              </a:spcAft>
              <a:buNone/>
            </a:pPr>
            <a:r>
              <a:t/>
            </a:r>
            <a:endParaRPr sz="1200"/>
          </a:p>
          <a:p>
            <a:pPr indent="0" lvl="0" marL="457200" rtl="0">
              <a:spcBef>
                <a:spcPts val="0"/>
              </a:spcBef>
              <a:spcAft>
                <a:spcPts val="0"/>
              </a:spcAft>
              <a:buNone/>
            </a:pPr>
            <a:r>
              <a:t/>
            </a:r>
            <a:endParaRPr sz="1200"/>
          </a:p>
        </p:txBody>
      </p:sp>
      <p:pic>
        <p:nvPicPr>
          <p:cNvPr id="89" name="Shape 89"/>
          <p:cNvPicPr preferRelativeResize="0"/>
          <p:nvPr/>
        </p:nvPicPr>
        <p:blipFill>
          <a:blip r:embed="rId3">
            <a:alphaModFix/>
          </a:blip>
          <a:stretch>
            <a:fillRect/>
          </a:stretch>
        </p:blipFill>
        <p:spPr>
          <a:xfrm>
            <a:off x="0" y="654025"/>
            <a:ext cx="9143999" cy="4420249"/>
          </a:xfrm>
          <a:prstGeom prst="rect">
            <a:avLst/>
          </a:prstGeom>
          <a:noFill/>
          <a:ln>
            <a:noFill/>
          </a:ln>
        </p:spPr>
      </p:pic>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3" name="Shape 93"/>
        <p:cNvGrpSpPr/>
        <p:nvPr/>
      </p:nvGrpSpPr>
      <p:grpSpPr>
        <a:xfrm>
          <a:off x="0" y="0"/>
          <a:ext cx="0" cy="0"/>
          <a:chOff x="0" y="0"/>
          <a:chExt cx="0" cy="0"/>
        </a:xfrm>
      </p:grpSpPr>
      <p:sp>
        <p:nvSpPr>
          <p:cNvPr id="94" name="Shape 94"/>
          <p:cNvSpPr txBox="1"/>
          <p:nvPr>
            <p:ph type="title"/>
          </p:nvPr>
        </p:nvSpPr>
        <p:spPr>
          <a:xfrm>
            <a:off x="378200" y="-83150"/>
            <a:ext cx="8520599" cy="831299"/>
          </a:xfrm>
          <a:prstGeom prst="rect">
            <a:avLst/>
          </a:prstGeom>
        </p:spPr>
        <p:txBody>
          <a:bodyPr anchorCtr="0" anchor="b" bIns="91425" lIns="91425" rIns="91425" tIns="91425">
            <a:noAutofit/>
          </a:bodyPr>
          <a:lstStyle/>
          <a:p>
            <a:pPr indent="457200" lvl="0" marL="1828800" rtl="0">
              <a:spcBef>
                <a:spcPts val="0"/>
              </a:spcBef>
              <a:buNone/>
            </a:pPr>
            <a:r>
              <a:rPr lang="en"/>
              <a:t>Analysis of Competitors</a:t>
            </a:r>
          </a:p>
        </p:txBody>
      </p:sp>
      <p:sp>
        <p:nvSpPr>
          <p:cNvPr id="95" name="Shape 95"/>
          <p:cNvSpPr txBox="1"/>
          <p:nvPr>
            <p:ph idx="1" type="body"/>
          </p:nvPr>
        </p:nvSpPr>
        <p:spPr>
          <a:xfrm>
            <a:off x="311700" y="1225225"/>
            <a:ext cx="8520599" cy="3354000"/>
          </a:xfrm>
          <a:prstGeom prst="rect">
            <a:avLst/>
          </a:prstGeom>
        </p:spPr>
        <p:txBody>
          <a:bodyPr anchorCtr="0" anchor="t" bIns="91425" lIns="91425" rIns="91425" tIns="91425">
            <a:noAutofit/>
          </a:bodyPr>
          <a:lstStyle/>
          <a:p>
            <a:pPr indent="0" lvl="0" marL="0" rtl="0">
              <a:spcBef>
                <a:spcPts val="0"/>
              </a:spcBef>
              <a:spcAft>
                <a:spcPts val="0"/>
              </a:spcAft>
              <a:buNone/>
            </a:pPr>
            <a:r>
              <a:t/>
            </a:r>
            <a:endParaRPr sz="1200"/>
          </a:p>
          <a:p>
            <a:pPr lvl="0" rtl="0">
              <a:spcBef>
                <a:spcPts val="0"/>
              </a:spcBef>
              <a:spcAft>
                <a:spcPts val="0"/>
              </a:spcAft>
              <a:buNone/>
            </a:pPr>
            <a:r>
              <a:t/>
            </a:r>
            <a:endParaRPr sz="1200"/>
          </a:p>
          <a:p>
            <a:pPr indent="0" lvl="0" marL="457200" rtl="0">
              <a:spcBef>
                <a:spcPts val="0"/>
              </a:spcBef>
              <a:spcAft>
                <a:spcPts val="0"/>
              </a:spcAft>
              <a:buNone/>
            </a:pPr>
            <a:r>
              <a:t/>
            </a:r>
            <a:endParaRPr sz="1200"/>
          </a:p>
        </p:txBody>
      </p:sp>
      <p:pic>
        <p:nvPicPr>
          <p:cNvPr id="96" name="Shape 96"/>
          <p:cNvPicPr preferRelativeResize="0"/>
          <p:nvPr/>
        </p:nvPicPr>
        <p:blipFill>
          <a:blip r:embed="rId3">
            <a:alphaModFix/>
          </a:blip>
          <a:stretch>
            <a:fillRect/>
          </a:stretch>
        </p:blipFill>
        <p:spPr>
          <a:xfrm>
            <a:off x="0" y="687275"/>
            <a:ext cx="9144000" cy="4418849"/>
          </a:xfrm>
          <a:prstGeom prst="rect">
            <a:avLst/>
          </a:prstGeom>
          <a:noFill/>
          <a:ln>
            <a:noFill/>
          </a:ln>
        </p:spPr>
      </p:pic>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0" name="Shape 100"/>
        <p:cNvGrpSpPr/>
        <p:nvPr/>
      </p:nvGrpSpPr>
      <p:grpSpPr>
        <a:xfrm>
          <a:off x="0" y="0"/>
          <a:ext cx="0" cy="0"/>
          <a:chOff x="0" y="0"/>
          <a:chExt cx="0" cy="0"/>
        </a:xfrm>
      </p:grpSpPr>
      <p:sp>
        <p:nvSpPr>
          <p:cNvPr id="101" name="Shape 101"/>
          <p:cNvSpPr txBox="1"/>
          <p:nvPr>
            <p:ph type="title"/>
          </p:nvPr>
        </p:nvSpPr>
        <p:spPr>
          <a:xfrm>
            <a:off x="311700" y="171800"/>
            <a:ext cx="8520599" cy="831299"/>
          </a:xfrm>
          <a:prstGeom prst="rect">
            <a:avLst/>
          </a:prstGeom>
        </p:spPr>
        <p:txBody>
          <a:bodyPr anchorCtr="0" anchor="b" bIns="91425" lIns="91425" rIns="91425" tIns="91425">
            <a:noAutofit/>
          </a:bodyPr>
          <a:lstStyle/>
          <a:p>
            <a:pPr indent="457200" lvl="0" marL="1828800" rtl="0">
              <a:spcBef>
                <a:spcPts val="0"/>
              </a:spcBef>
              <a:buNone/>
            </a:pPr>
            <a:r>
              <a:rPr lang="en"/>
              <a:t>Competitive Advantage</a:t>
            </a:r>
          </a:p>
        </p:txBody>
      </p:sp>
      <p:pic>
        <p:nvPicPr>
          <p:cNvPr id="102" name="Shape 102"/>
          <p:cNvPicPr preferRelativeResize="0"/>
          <p:nvPr/>
        </p:nvPicPr>
        <p:blipFill>
          <a:blip r:embed="rId3">
            <a:alphaModFix/>
          </a:blip>
          <a:stretch>
            <a:fillRect/>
          </a:stretch>
        </p:blipFill>
        <p:spPr>
          <a:xfrm>
            <a:off x="3060250" y="905675"/>
            <a:ext cx="3489749" cy="3332149"/>
          </a:xfrm>
          <a:prstGeom prst="rect">
            <a:avLst/>
          </a:prstGeom>
          <a:noFill/>
          <a:ln>
            <a:noFill/>
          </a:ln>
        </p:spPr>
      </p:pic>
      <p:pic>
        <p:nvPicPr>
          <p:cNvPr id="103" name="Shape 103"/>
          <p:cNvPicPr preferRelativeResize="0"/>
          <p:nvPr/>
        </p:nvPicPr>
        <p:blipFill>
          <a:blip r:embed="rId4">
            <a:alphaModFix/>
          </a:blip>
          <a:stretch>
            <a:fillRect/>
          </a:stretch>
        </p:blipFill>
        <p:spPr>
          <a:xfrm>
            <a:off x="1" y="822400"/>
            <a:ext cx="2368524" cy="2368524"/>
          </a:xfrm>
          <a:prstGeom prst="rect">
            <a:avLst/>
          </a:prstGeom>
          <a:noFill/>
          <a:ln>
            <a:noFill/>
          </a:ln>
        </p:spPr>
      </p:pic>
      <p:pic>
        <p:nvPicPr>
          <p:cNvPr id="104" name="Shape 104"/>
          <p:cNvPicPr preferRelativeResize="0"/>
          <p:nvPr/>
        </p:nvPicPr>
        <p:blipFill>
          <a:blip r:embed="rId5">
            <a:alphaModFix/>
          </a:blip>
          <a:stretch>
            <a:fillRect/>
          </a:stretch>
        </p:blipFill>
        <p:spPr>
          <a:xfrm>
            <a:off x="6895775" y="822400"/>
            <a:ext cx="1510847" cy="4035003"/>
          </a:xfrm>
          <a:prstGeom prst="rect">
            <a:avLst/>
          </a:prstGeom>
          <a:noFill/>
          <a:ln>
            <a:noFill/>
          </a:ln>
        </p:spPr>
      </p:pic>
      <p:pic>
        <p:nvPicPr>
          <p:cNvPr id="105" name="Shape 105"/>
          <p:cNvPicPr preferRelativeResize="0"/>
          <p:nvPr/>
        </p:nvPicPr>
        <p:blipFill>
          <a:blip r:embed="rId6">
            <a:alphaModFix/>
          </a:blip>
          <a:stretch>
            <a:fillRect/>
          </a:stretch>
        </p:blipFill>
        <p:spPr>
          <a:xfrm>
            <a:off x="311700" y="3389025"/>
            <a:ext cx="3390575" cy="1399774"/>
          </a:xfrm>
          <a:prstGeom prst="rect">
            <a:avLst/>
          </a:prstGeom>
          <a:noFill/>
          <a:ln>
            <a:noFill/>
          </a:ln>
        </p:spPr>
      </p:pic>
      <p:pic>
        <p:nvPicPr>
          <p:cNvPr id="106" name="Shape 106"/>
          <p:cNvPicPr preferRelativeResize="0"/>
          <p:nvPr/>
        </p:nvPicPr>
        <p:blipFill>
          <a:blip r:embed="rId7">
            <a:alphaModFix/>
          </a:blip>
          <a:stretch>
            <a:fillRect/>
          </a:stretch>
        </p:blipFill>
        <p:spPr>
          <a:xfrm>
            <a:off x="0" y="678298"/>
            <a:ext cx="2592550" cy="2566625"/>
          </a:xfrm>
          <a:prstGeom prst="rect">
            <a:avLst/>
          </a:prstGeom>
          <a:noFill/>
          <a:ln>
            <a:noFill/>
          </a:ln>
        </p:spPr>
      </p:pic>
      <p:pic>
        <p:nvPicPr>
          <p:cNvPr id="107" name="Shape 107"/>
          <p:cNvPicPr preferRelativeResize="0"/>
          <p:nvPr/>
        </p:nvPicPr>
        <p:blipFill>
          <a:blip r:embed="rId7">
            <a:alphaModFix/>
          </a:blip>
          <a:stretch>
            <a:fillRect/>
          </a:stretch>
        </p:blipFill>
        <p:spPr>
          <a:xfrm>
            <a:off x="516900" y="3314450"/>
            <a:ext cx="2952750" cy="1715125"/>
          </a:xfrm>
          <a:prstGeom prst="rect">
            <a:avLst/>
          </a:prstGeom>
          <a:noFill/>
          <a:ln>
            <a:noFill/>
          </a:ln>
        </p:spPr>
      </p:pic>
      <p:pic>
        <p:nvPicPr>
          <p:cNvPr id="108" name="Shape 108"/>
          <p:cNvPicPr preferRelativeResize="0"/>
          <p:nvPr/>
        </p:nvPicPr>
        <p:blipFill>
          <a:blip r:embed="rId7">
            <a:alphaModFix/>
          </a:blip>
          <a:stretch>
            <a:fillRect/>
          </a:stretch>
        </p:blipFill>
        <p:spPr>
          <a:xfrm>
            <a:off x="6227250" y="1528450"/>
            <a:ext cx="2847890" cy="2819400"/>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2" name="Shape 112"/>
        <p:cNvGrpSpPr/>
        <p:nvPr/>
      </p:nvGrpSpPr>
      <p:grpSpPr>
        <a:xfrm>
          <a:off x="0" y="0"/>
          <a:ext cx="0" cy="0"/>
          <a:chOff x="0" y="0"/>
          <a:chExt cx="0" cy="0"/>
        </a:xfrm>
      </p:grpSpPr>
      <p:sp>
        <p:nvSpPr>
          <p:cNvPr id="113" name="Shape 113"/>
          <p:cNvSpPr txBox="1"/>
          <p:nvPr>
            <p:ph type="title"/>
          </p:nvPr>
        </p:nvSpPr>
        <p:spPr>
          <a:xfrm>
            <a:off x="311700" y="182900"/>
            <a:ext cx="8520599" cy="831299"/>
          </a:xfrm>
          <a:prstGeom prst="rect">
            <a:avLst/>
          </a:prstGeom>
        </p:spPr>
        <p:txBody>
          <a:bodyPr anchorCtr="0" anchor="b" bIns="91425" lIns="91425" rIns="91425" tIns="91425">
            <a:noAutofit/>
          </a:bodyPr>
          <a:lstStyle/>
          <a:p>
            <a:pPr indent="457200" lvl="0" marL="1828800" rtl="0">
              <a:spcBef>
                <a:spcPts val="0"/>
              </a:spcBef>
              <a:buNone/>
            </a:pPr>
            <a:r>
              <a:rPr lang="en"/>
              <a:t>Competitive Advantage</a:t>
            </a:r>
          </a:p>
        </p:txBody>
      </p:sp>
      <p:pic>
        <p:nvPicPr>
          <p:cNvPr id="114" name="Shape 114"/>
          <p:cNvPicPr preferRelativeResize="0"/>
          <p:nvPr/>
        </p:nvPicPr>
        <p:blipFill>
          <a:blip r:embed="rId3">
            <a:alphaModFix/>
          </a:blip>
          <a:stretch>
            <a:fillRect/>
          </a:stretch>
        </p:blipFill>
        <p:spPr>
          <a:xfrm>
            <a:off x="88700" y="2045950"/>
            <a:ext cx="4611425" cy="2681075"/>
          </a:xfrm>
          <a:prstGeom prst="rect">
            <a:avLst/>
          </a:prstGeom>
          <a:noFill/>
          <a:ln>
            <a:noFill/>
          </a:ln>
        </p:spPr>
      </p:pic>
      <p:pic>
        <p:nvPicPr>
          <p:cNvPr id="115" name="Shape 115"/>
          <p:cNvPicPr preferRelativeResize="0"/>
          <p:nvPr/>
        </p:nvPicPr>
        <p:blipFill>
          <a:blip r:embed="rId4">
            <a:alphaModFix/>
          </a:blip>
          <a:stretch>
            <a:fillRect/>
          </a:stretch>
        </p:blipFill>
        <p:spPr>
          <a:xfrm>
            <a:off x="4819525" y="2161600"/>
            <a:ext cx="4213625" cy="2449775"/>
          </a:xfrm>
          <a:prstGeom prst="rect">
            <a:avLst/>
          </a:prstGeom>
          <a:noFill/>
          <a:ln>
            <a:noFill/>
          </a:ln>
        </p:spPr>
      </p:pic>
      <p:sp>
        <p:nvSpPr>
          <p:cNvPr id="116" name="Shape 116"/>
          <p:cNvSpPr txBox="1"/>
          <p:nvPr/>
        </p:nvSpPr>
        <p:spPr>
          <a:xfrm>
            <a:off x="676200" y="1214650"/>
            <a:ext cx="2837700" cy="831299"/>
          </a:xfrm>
          <a:prstGeom prst="rect">
            <a:avLst/>
          </a:prstGeom>
          <a:noFill/>
          <a:ln>
            <a:noFill/>
          </a:ln>
        </p:spPr>
        <p:txBody>
          <a:bodyPr anchorCtr="0" anchor="t" bIns="91425" lIns="91425" rIns="91425" tIns="91425">
            <a:noAutofit/>
          </a:bodyPr>
          <a:lstStyle/>
          <a:p>
            <a:pPr indent="457200" lvl="0">
              <a:spcBef>
                <a:spcPts val="0"/>
              </a:spcBef>
              <a:buNone/>
            </a:pPr>
            <a:r>
              <a:rPr b="1" lang="en" sz="3600">
                <a:solidFill>
                  <a:srgbClr val="B45F06"/>
                </a:solidFill>
                <a:latin typeface="Economica"/>
                <a:ea typeface="Economica"/>
                <a:cs typeface="Economica"/>
                <a:sym typeface="Economica"/>
              </a:rPr>
              <a:t>TotalWine.com</a:t>
            </a:r>
          </a:p>
        </p:txBody>
      </p:sp>
      <p:sp>
        <p:nvSpPr>
          <p:cNvPr id="117" name="Shape 117"/>
          <p:cNvSpPr txBox="1"/>
          <p:nvPr/>
        </p:nvSpPr>
        <p:spPr>
          <a:xfrm>
            <a:off x="5362400" y="1214650"/>
            <a:ext cx="2837700" cy="831299"/>
          </a:xfrm>
          <a:prstGeom prst="rect">
            <a:avLst/>
          </a:prstGeom>
          <a:noFill/>
          <a:ln>
            <a:noFill/>
          </a:ln>
        </p:spPr>
        <p:txBody>
          <a:bodyPr anchorCtr="0" anchor="t" bIns="91425" lIns="91425" rIns="91425" tIns="91425">
            <a:noAutofit/>
          </a:bodyPr>
          <a:lstStyle/>
          <a:p>
            <a:pPr indent="457200" lvl="0" rtl="0">
              <a:spcBef>
                <a:spcPts val="0"/>
              </a:spcBef>
              <a:buNone/>
            </a:pPr>
            <a:r>
              <a:rPr b="1" lang="en" sz="3600">
                <a:solidFill>
                  <a:srgbClr val="CC0000"/>
                </a:solidFill>
                <a:latin typeface="Economica"/>
                <a:ea typeface="Economica"/>
                <a:cs typeface="Economica"/>
                <a:sym typeface="Economica"/>
              </a:rPr>
              <a:t>BevMo.com</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sp>
        <p:nvSpPr>
          <p:cNvPr id="122" name="Shape 122"/>
          <p:cNvSpPr txBox="1"/>
          <p:nvPr>
            <p:ph type="title"/>
          </p:nvPr>
        </p:nvSpPr>
        <p:spPr>
          <a:xfrm>
            <a:off x="311700" y="182875"/>
            <a:ext cx="8520599" cy="831299"/>
          </a:xfrm>
          <a:prstGeom prst="rect">
            <a:avLst/>
          </a:prstGeom>
        </p:spPr>
        <p:txBody>
          <a:bodyPr anchorCtr="0" anchor="b" bIns="91425" lIns="91425" rIns="91425" tIns="91425">
            <a:noAutofit/>
          </a:bodyPr>
          <a:lstStyle/>
          <a:p>
            <a:pPr indent="457200" lvl="0" marL="1828800" rtl="0">
              <a:spcBef>
                <a:spcPts val="0"/>
              </a:spcBef>
              <a:buNone/>
            </a:pPr>
            <a:r>
              <a:rPr lang="en"/>
              <a:t>Competitive Advantage</a:t>
            </a:r>
          </a:p>
        </p:txBody>
      </p:sp>
      <p:pic>
        <p:nvPicPr>
          <p:cNvPr id="123" name="Shape 123"/>
          <p:cNvPicPr preferRelativeResize="0"/>
          <p:nvPr/>
        </p:nvPicPr>
        <p:blipFill>
          <a:blip r:embed="rId3">
            <a:alphaModFix/>
          </a:blip>
          <a:stretch>
            <a:fillRect/>
          </a:stretch>
        </p:blipFill>
        <p:spPr>
          <a:xfrm>
            <a:off x="1540824" y="1175799"/>
            <a:ext cx="6519399" cy="3790349"/>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7" name="Shape 127"/>
        <p:cNvGrpSpPr/>
        <p:nvPr/>
      </p:nvGrpSpPr>
      <p:grpSpPr>
        <a:xfrm>
          <a:off x="0" y="0"/>
          <a:ext cx="0" cy="0"/>
          <a:chOff x="0" y="0"/>
          <a:chExt cx="0" cy="0"/>
        </a:xfrm>
      </p:grpSpPr>
      <p:sp>
        <p:nvSpPr>
          <p:cNvPr id="128" name="Shape 128"/>
          <p:cNvSpPr txBox="1"/>
          <p:nvPr>
            <p:ph type="title"/>
          </p:nvPr>
        </p:nvSpPr>
        <p:spPr>
          <a:xfrm>
            <a:off x="311700" y="315925"/>
            <a:ext cx="8520599" cy="831299"/>
          </a:xfrm>
          <a:prstGeom prst="rect">
            <a:avLst/>
          </a:prstGeom>
        </p:spPr>
        <p:txBody>
          <a:bodyPr anchorCtr="0" anchor="b" bIns="91425" lIns="91425" rIns="91425" tIns="91425">
            <a:noAutofit/>
          </a:bodyPr>
          <a:lstStyle/>
          <a:p>
            <a:pPr lvl="0">
              <a:spcBef>
                <a:spcPts val="0"/>
              </a:spcBef>
              <a:buNone/>
            </a:pPr>
            <a:r>
              <a:rPr lang="en"/>
              <a:t>Risk Analysis and Business Challenges</a:t>
            </a:r>
          </a:p>
        </p:txBody>
      </p:sp>
      <p:sp>
        <p:nvSpPr>
          <p:cNvPr id="129" name="Shape 129"/>
          <p:cNvSpPr txBox="1"/>
          <p:nvPr>
            <p:ph idx="1" type="body"/>
          </p:nvPr>
        </p:nvSpPr>
        <p:spPr>
          <a:xfrm>
            <a:off x="311700" y="1225225"/>
            <a:ext cx="8520599" cy="3354000"/>
          </a:xfrm>
          <a:prstGeom prst="rect">
            <a:avLst/>
          </a:prstGeom>
        </p:spPr>
        <p:txBody>
          <a:bodyPr anchorCtr="0" anchor="t" bIns="91425" lIns="91425" rIns="91425" tIns="91425">
            <a:noAutofit/>
          </a:bodyPr>
          <a:lstStyle/>
          <a:p>
            <a:pPr indent="-69850" lvl="0" marL="0" rtl="0">
              <a:spcBef>
                <a:spcPts val="0"/>
              </a:spcBef>
              <a:spcAft>
                <a:spcPts val="0"/>
              </a:spcAft>
              <a:buClr>
                <a:schemeClr val="dk1"/>
              </a:buClr>
              <a:buSzPct val="100000"/>
              <a:buFont typeface="Arial"/>
              <a:buNone/>
            </a:pPr>
            <a:r>
              <a:rPr b="1" lang="en" sz="1050">
                <a:solidFill>
                  <a:srgbClr val="277FC0"/>
                </a:solidFill>
                <a:highlight>
                  <a:srgbClr val="FFFFFF"/>
                </a:highlight>
                <a:latin typeface="Verdana"/>
                <a:ea typeface="Verdana"/>
                <a:cs typeface="Verdana"/>
                <a:sym typeface="Verdana"/>
              </a:rPr>
              <a:t>General Enterprise Business Risks</a:t>
            </a:r>
          </a:p>
          <a:p>
            <a:pPr indent="-298450" lvl="0" marL="1371600" rtl="0">
              <a:spcBef>
                <a:spcPts val="0"/>
              </a:spcBef>
              <a:spcAft>
                <a:spcPts val="0"/>
              </a:spcAft>
              <a:buClr>
                <a:schemeClr val="dk1"/>
              </a:buClr>
              <a:buSzPct val="100000"/>
              <a:buFont typeface="Arial"/>
              <a:buNone/>
            </a:pPr>
            <a:r>
              <a:t/>
            </a:r>
            <a:endParaRPr b="1" sz="1050">
              <a:solidFill>
                <a:srgbClr val="277FC0"/>
              </a:solidFill>
              <a:highlight>
                <a:srgbClr val="FFFFFF"/>
              </a:highlight>
              <a:latin typeface="Verdana"/>
              <a:ea typeface="Verdana"/>
              <a:cs typeface="Verdana"/>
              <a:sym typeface="Verdana"/>
            </a:endParaRPr>
          </a:p>
          <a:p>
            <a:pPr indent="-304800" lvl="0" marL="13716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Because our business lacks a storefront and doesn’t have an inventory, we are not subject to the same risks that some of our competitors might have.</a:t>
            </a:r>
          </a:p>
          <a:p>
            <a:pPr lvl="0" rtl="0">
              <a:spcBef>
                <a:spcPts val="0"/>
              </a:spcBef>
              <a:spcAft>
                <a:spcPts val="0"/>
              </a:spcAft>
              <a:buNone/>
            </a:pPr>
            <a:r>
              <a:t/>
            </a:r>
            <a:endParaRPr sz="1200">
              <a:highlight>
                <a:srgbClr val="FFFFFF"/>
              </a:highlight>
              <a:latin typeface="Times New Roman"/>
              <a:ea typeface="Times New Roman"/>
              <a:cs typeface="Times New Roman"/>
              <a:sym typeface="Times New Roman"/>
            </a:endParaRPr>
          </a:p>
          <a:p>
            <a:pPr indent="-304800" lvl="1" marL="18288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Risk Immunities</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No Distribution Management</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No need for product Quality Control</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Inventory Management</a:t>
            </a:r>
          </a:p>
          <a:p>
            <a:pPr indent="-304800" lvl="1" marL="18288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Risks</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Marketing/Promotion failure</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Acts of Nature</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Unreliable partner inventory</a:t>
            </a:r>
          </a:p>
          <a:p>
            <a:pPr indent="-304800" lvl="2" marL="2286000" rtl="0">
              <a:spcBef>
                <a:spcPts val="0"/>
              </a:spcBef>
              <a:spcAft>
                <a:spcPts val="0"/>
              </a:spcAft>
              <a:buSzPct val="100000"/>
              <a:buFont typeface="Times New Roman"/>
              <a:buChar char="●"/>
            </a:pPr>
            <a:r>
              <a:rPr lang="en" sz="1200">
                <a:highlight>
                  <a:srgbClr val="FFFFFF"/>
                </a:highlight>
                <a:latin typeface="Times New Roman"/>
                <a:ea typeface="Times New Roman"/>
                <a:cs typeface="Times New Roman"/>
                <a:sym typeface="Times New Roman"/>
              </a:rPr>
              <a:t>Communication Issues With Partners</a:t>
            </a:r>
          </a:p>
          <a:p>
            <a:pPr indent="0" lvl="0" marL="457200" rtl="0">
              <a:spcBef>
                <a:spcPts val="0"/>
              </a:spcBef>
              <a:spcAft>
                <a:spcPts val="0"/>
              </a:spcAft>
              <a:buNone/>
            </a:pPr>
            <a:r>
              <a:t/>
            </a:r>
            <a:endParaRPr sz="1200">
              <a:highlight>
                <a:srgbClr val="FFFFFF"/>
              </a:highlight>
              <a:latin typeface="Times New Roman"/>
              <a:ea typeface="Times New Roman"/>
              <a:cs typeface="Times New Roman"/>
              <a:sym typeface="Times New Roman"/>
            </a:endParaRPr>
          </a:p>
          <a:p>
            <a:pPr indent="-298450" lvl="0" marL="1371600" rtl="0">
              <a:spcBef>
                <a:spcPts val="0"/>
              </a:spcBef>
              <a:spcAft>
                <a:spcPts val="0"/>
              </a:spcAft>
              <a:buClr>
                <a:schemeClr val="dk1"/>
              </a:buClr>
              <a:buSzPct val="100000"/>
              <a:buFont typeface="Arial"/>
              <a:buNone/>
            </a:pPr>
            <a:r>
              <a:t/>
            </a:r>
            <a:endParaRPr b="1" sz="1050">
              <a:solidFill>
                <a:srgbClr val="277FC0"/>
              </a:solidFill>
              <a:highlight>
                <a:srgbClr val="FFFFFF"/>
              </a:highlight>
              <a:latin typeface="Verdana"/>
              <a:ea typeface="Verdana"/>
              <a:cs typeface="Verdana"/>
              <a:sym typeface="Verdana"/>
            </a:endParaRPr>
          </a:p>
          <a:p>
            <a:pPr indent="0" lvl="0" marL="0">
              <a:spcBef>
                <a:spcPts val="0"/>
              </a:spcBef>
              <a:spcAft>
                <a:spcPts val="0"/>
              </a:spcAft>
              <a:buNone/>
            </a:pPr>
            <a:r>
              <a:t/>
            </a:r>
            <a:endParaRPr sz="1200"/>
          </a:p>
        </p:txBody>
      </p:sp>
      <p:pic>
        <p:nvPicPr>
          <p:cNvPr id="130" name="Shape 130"/>
          <p:cNvPicPr preferRelativeResize="0"/>
          <p:nvPr/>
        </p:nvPicPr>
        <p:blipFill>
          <a:blip r:embed="rId3">
            <a:alphaModFix/>
          </a:blip>
          <a:stretch>
            <a:fillRect/>
          </a:stretch>
        </p:blipFill>
        <p:spPr>
          <a:xfrm>
            <a:off x="5050350" y="2147975"/>
            <a:ext cx="3162300" cy="2305050"/>
          </a:xfrm>
          <a:prstGeom prst="rect">
            <a:avLst/>
          </a:prstGeom>
          <a:noFill/>
          <a:ln>
            <a:noFill/>
          </a:ln>
        </p:spPr>
      </p:pic>
    </p:spTree>
  </p:cSld>
  <p:clrMapOvr>
    <a:masterClrMapping/>
  </p:clrMapOvr>
  <p:transition spd="slow">
    <p:cut/>
  </p:transition>
</p:sld>
</file>

<file path=ppt/theme/theme.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